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2" r:id="rId2"/>
    <p:sldId id="295" r:id="rId3"/>
    <p:sldId id="300" r:id="rId4"/>
    <p:sldId id="301" r:id="rId5"/>
    <p:sldId id="283" r:id="rId6"/>
    <p:sldId id="296" r:id="rId7"/>
    <p:sldId id="303" r:id="rId8"/>
    <p:sldId id="288" r:id="rId9"/>
    <p:sldId id="284" r:id="rId10"/>
    <p:sldId id="290" r:id="rId11"/>
    <p:sldId id="285" r:id="rId12"/>
    <p:sldId id="304" r:id="rId13"/>
    <p:sldId id="305" r:id="rId14"/>
    <p:sldId id="297" r:id="rId15"/>
    <p:sldId id="307" r:id="rId16"/>
    <p:sldId id="308" r:id="rId17"/>
    <p:sldId id="306" r:id="rId18"/>
    <p:sldId id="299" r:id="rId19"/>
    <p:sldId id="294" r:id="rId20"/>
    <p:sldId id="298" r:id="rId21"/>
    <p:sldId id="293" r:id="rId22"/>
    <p:sldId id="272" r:id="rId23"/>
    <p:sldId id="273" r:id="rId24"/>
    <p:sldId id="275" r:id="rId25"/>
    <p:sldId id="274" r:id="rId26"/>
    <p:sldId id="276" r:id="rId27"/>
    <p:sldId id="280" r:id="rId28"/>
    <p:sldId id="281" r:id="rId29"/>
    <p:sldId id="279" r:id="rId30"/>
    <p:sldId id="277" r:id="rId31"/>
    <p:sldId id="278" r:id="rId32"/>
  </p:sldIdLst>
  <p:sldSz cx="6858000" cy="9144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9" autoAdjust="0"/>
    <p:restoredTop sz="94660"/>
  </p:normalViewPr>
  <p:slideViewPr>
    <p:cSldViewPr>
      <p:cViewPr varScale="1">
        <p:scale>
          <a:sx n="78" d="100"/>
          <a:sy n="78" d="100"/>
        </p:scale>
        <p:origin x="19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601AE8F-47C3-4AF7-89B6-343293C5DEFC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AE21FCD0-937A-4A43-92B9-AC65A436256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4DF51-6419-45E6-9ED5-E166E8FCF113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3B2EB-8FE1-440F-B0C5-DB45982D71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9D10A-8227-477A-A712-C45C4CDB14C9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DEC8E-F03F-45F6-860A-2086B4AE81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1C267-4C05-4847-AA84-601850F0DFE9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F2EB0-4E20-4097-BC0F-BA843C2B70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903B-FD0C-41E8-B597-2550303169E8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823C4-19A0-4C03-BA86-41979AAA5A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5EC3-4228-48CC-AED1-B47C033FD5D3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95D9C-E90B-4460-A66C-78E78F9DEB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1B93D-EE42-4FD6-8F66-472E9CEC268F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88DC9-2FEC-4C01-9449-95845FB93A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FA7D4-B32F-4238-9D21-A4B3050BCB17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8A64C-4FA9-42AA-8428-E8103576F1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D5DEA-F0DA-4855-A9D6-5848BD79BADB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412F9-22D8-454C-A809-4C852D3D8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4306D-A881-4750-B15F-8EF282877480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41530-45BC-43B3-8A43-AB123AE158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8496A-6ED3-48A5-9D43-B6490C192066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B2A74-6261-42EB-937B-10810FC8D5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1B46D-595A-43C5-BB2A-A7A14E84F754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F7D91-8E1E-4A72-946C-4559F2A43B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663"/>
            <a:ext cx="16002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B2DEB3-5D6A-4E9C-8141-74B76CE7EDFC}" type="datetimeFigureOut">
              <a:rPr lang="ko-KR" altLang="en-US"/>
              <a:pPr>
                <a:defRPr/>
              </a:pPr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663"/>
            <a:ext cx="21717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663"/>
            <a:ext cx="1600200" cy="4857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8B5555E3-631D-4E3D-ADED-83B52F9D8A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bjectaid.com/download" TargetMode="External"/><Relationship Id="rId2" Type="http://schemas.openxmlformats.org/officeDocument/2006/relationships/hyperlink" Target="http://www.objectaid.com/update/curr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terms.naver.com/entry.nhn?docId=3533043&amp;ref=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1958" y="1619672"/>
            <a:ext cx="5688632" cy="954107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b="1" dirty="0">
                <a:latin typeface="+mn-ea"/>
              </a:rPr>
              <a:t>요구사항 </a:t>
            </a:r>
            <a:r>
              <a:rPr kumimoji="0" lang="ko-KR" altLang="en-US" sz="2800" b="1" dirty="0" smtClean="0">
                <a:latin typeface="+mn-ea"/>
              </a:rPr>
              <a:t>확인하기 </a:t>
            </a:r>
            <a:r>
              <a:rPr kumimoji="0" lang="en-US" altLang="ko-KR" sz="2800" b="1" dirty="0" smtClean="0">
                <a:latin typeface="+mn-ea"/>
              </a:rPr>
              <a:t>&amp;</a:t>
            </a:r>
            <a:r>
              <a:rPr kumimoji="0" lang="ko-KR" altLang="en-US" sz="2800" b="1" dirty="0" smtClean="0">
                <a:latin typeface="+mn-ea"/>
              </a:rPr>
              <a:t> </a:t>
            </a:r>
            <a:r>
              <a:rPr kumimoji="0" lang="en-US" altLang="ko-KR" sz="2800" b="1" dirty="0" smtClean="0">
                <a:latin typeface="+mn-ea"/>
              </a:rPr>
              <a:t/>
            </a:r>
            <a:br>
              <a:rPr kumimoji="0" lang="en-US" altLang="ko-KR" sz="2800" b="1" dirty="0" smtClean="0">
                <a:latin typeface="+mn-ea"/>
              </a:rPr>
            </a:br>
            <a:r>
              <a:rPr kumimoji="0" lang="en-US" altLang="ko-KR" sz="2800" dirty="0" smtClean="0">
                <a:latin typeface="Comic Sans MS" panose="030F0702030302020204" pitchFamily="66" charset="0"/>
                <a:ea typeface="굴림" panose="020B0600000101010101" pitchFamily="50" charset="-127"/>
              </a:rPr>
              <a:t>UML </a:t>
            </a:r>
            <a:r>
              <a:rPr kumimoji="0" lang="en-US" altLang="ko-KR" dirty="0" smtClean="0">
                <a:latin typeface="Comic Sans MS" panose="030F0702030302020204" pitchFamily="66" charset="0"/>
                <a:ea typeface="굴림" panose="020B0600000101010101" pitchFamily="50" charset="-127"/>
              </a:rPr>
              <a:t>(</a:t>
            </a:r>
            <a:r>
              <a:rPr kumimoji="0" lang="en-US" altLang="ko-KR" dirty="0">
                <a:latin typeface="Comic Sans MS" panose="030F0702030302020204" pitchFamily="66" charset="0"/>
                <a:ea typeface="굴림" panose="020B0600000101010101" pitchFamily="50" charset="-127"/>
              </a:rPr>
              <a:t>Unified Modeling Language)</a:t>
            </a:r>
            <a:endParaRPr kumimoji="0" lang="en-US" altLang="ko-KR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pic>
        <p:nvPicPr>
          <p:cNvPr id="5" name="Picture 564" descr="MCj0415974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68" y="3553618"/>
            <a:ext cx="4291012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MCj0378845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0" y="899592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98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52219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>
                <a:latin typeface="+mn-ea"/>
                <a:ea typeface="+mn-ea"/>
              </a:rPr>
              <a:t>클래스 다이어그램 </a:t>
            </a:r>
            <a:r>
              <a:rPr lang="en-US" altLang="ko-KR" sz="1400" dirty="0">
                <a:latin typeface="+mn-ea"/>
                <a:ea typeface="+mn-ea"/>
              </a:rPr>
              <a:t>[Class diagram]</a:t>
            </a:r>
          </a:p>
          <a:p>
            <a:pPr marL="92075" indent="-92075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20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2-2)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Generalization :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일반화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=&gt;</a:t>
            </a:r>
            <a:r>
              <a:rPr lang="ko-KR" altLang="en-US" sz="1200" dirty="0">
                <a:latin typeface="+mn-ea"/>
                <a:ea typeface="+mn-ea"/>
              </a:rPr>
              <a:t> 부모와 자식 클래스간의 관계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상속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을 나타냅니다 </a:t>
            </a:r>
            <a:r>
              <a:rPr lang="en-US" altLang="ko-KR" sz="1200" dirty="0">
                <a:latin typeface="+mn-ea"/>
                <a:ea typeface="+mn-ea"/>
              </a:rPr>
              <a:t>( IS-A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: is a kind of </a:t>
            </a:r>
            <a:r>
              <a:rPr lang="ko-KR" altLang="en-US" sz="1200" dirty="0">
                <a:latin typeface="+mn-ea"/>
                <a:ea typeface="+mn-ea"/>
              </a:rPr>
              <a:t>관계  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2000"/>
              </a:lnSpc>
            </a:pPr>
            <a:r>
              <a:rPr lang="en-US" altLang="ko-KR" sz="1200" dirty="0"/>
              <a:t> </a:t>
            </a:r>
            <a:endParaRPr lang="ko-KR" altLang="en-US" sz="1200" dirty="0"/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2-3) Realization : </a:t>
            </a:r>
            <a:r>
              <a:rPr kumimoji="0" lang="ko-KR" altLang="en-US" sz="1200" dirty="0">
                <a:latin typeface="+mn-ea"/>
                <a:ea typeface="+mn-ea"/>
              </a:rPr>
              <a:t>실제화 </a:t>
            </a:r>
            <a:r>
              <a:rPr kumimoji="0" lang="en-US" altLang="ko-KR" sz="1200" dirty="0">
                <a:latin typeface="+mn-ea"/>
                <a:ea typeface="+mn-ea"/>
              </a:rPr>
              <a:t>( can do this </a:t>
            </a:r>
            <a:r>
              <a:rPr kumimoji="0" lang="ko-KR" altLang="en-US" sz="1200" dirty="0">
                <a:latin typeface="+mn-ea"/>
                <a:ea typeface="+mn-ea"/>
              </a:rPr>
              <a:t>관계 </a:t>
            </a:r>
            <a:r>
              <a:rPr kumimoji="0" lang="en-US" altLang="ko-KR" sz="1200" dirty="0">
                <a:latin typeface="+mn-ea"/>
                <a:ea typeface="+mn-ea"/>
              </a:rPr>
              <a:t>)</a:t>
            </a: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lang="ko-KR" altLang="en-US" sz="1200" dirty="0">
                <a:latin typeface="+mn-ea"/>
                <a:ea typeface="+mn-ea"/>
              </a:rPr>
              <a:t>기능을 약속한 인터페이스와 약속한 기능을 구체적으로 구현하는 형식 사이의 관계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막대 사탕으로 표시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7445"/>
          <a:stretch/>
        </p:blipFill>
        <p:spPr>
          <a:xfrm>
            <a:off x="811951" y="2041841"/>
            <a:ext cx="5238750" cy="25301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25775" b="34268"/>
          <a:stretch/>
        </p:blipFill>
        <p:spPr>
          <a:xfrm>
            <a:off x="843094" y="6146126"/>
            <a:ext cx="5610242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7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6072" y="661447"/>
            <a:ext cx="6741368" cy="7899125"/>
            <a:chOff x="96072" y="661447"/>
            <a:chExt cx="6741368" cy="7899125"/>
          </a:xfrm>
        </p:grpSpPr>
        <p:sp>
          <p:nvSpPr>
            <p:cNvPr id="4" name="직사각형 3"/>
            <p:cNvSpPr/>
            <p:nvPr/>
          </p:nvSpPr>
          <p:spPr>
            <a:xfrm>
              <a:off x="99164" y="661447"/>
              <a:ext cx="6664325" cy="56169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00" b="1" dirty="0">
                  <a:latin typeface="+mn-ea"/>
                  <a:ea typeface="+mn-ea"/>
                </a:rPr>
                <a:t>**  </a:t>
              </a:r>
              <a:r>
                <a:rPr lang="ko-KR" altLang="en-US" sz="1400" b="1" dirty="0">
                  <a:latin typeface="+mn-ea"/>
                  <a:ea typeface="+mn-ea"/>
                </a:rPr>
                <a:t>클래스 다이어그램 </a:t>
              </a:r>
              <a:r>
                <a:rPr lang="en-US" altLang="ko-KR" sz="1400" dirty="0">
                  <a:latin typeface="+mn-ea"/>
                  <a:ea typeface="+mn-ea"/>
                </a:rPr>
                <a:t>[Class diagram]</a:t>
              </a:r>
            </a:p>
            <a:p>
              <a:pPr marL="92075" indent="-92075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/>
              <a:r>
                <a:rPr kumimoji="0" lang="en-US" altLang="ko-KR" sz="1200" dirty="0">
                  <a:latin typeface="+mn-ea"/>
                  <a:ea typeface="+mn-ea"/>
                </a:rPr>
                <a:t>2-4) </a:t>
              </a:r>
              <a:r>
                <a:rPr lang="en-US" altLang="ko-KR" sz="1200" dirty="0" err="1">
                  <a:latin typeface="+mn-ea"/>
                  <a:ea typeface="+mn-ea"/>
                </a:rPr>
                <a:t>Dependendy</a:t>
              </a:r>
              <a:r>
                <a:rPr lang="en-US" altLang="ko-KR" sz="1200" dirty="0">
                  <a:latin typeface="+mn-ea"/>
                  <a:ea typeface="+mn-ea"/>
                </a:rPr>
                <a:t> : </a:t>
              </a:r>
              <a:r>
                <a:rPr lang="ko-KR" altLang="en-US" sz="1200" dirty="0">
                  <a:latin typeface="+mn-ea"/>
                  <a:ea typeface="+mn-ea"/>
                </a:rPr>
                <a:t>의존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marL="268288" indent="-268288"/>
              <a:endParaRPr lang="en-US" altLang="ko-KR" sz="1200" dirty="0">
                <a:latin typeface="+mn-ea"/>
                <a:ea typeface="+mn-ea"/>
              </a:endParaRPr>
            </a:p>
            <a:p>
              <a:pPr marL="268288" indent="-268288"/>
              <a:r>
                <a:rPr lang="en-US" altLang="ko-KR" sz="1200" dirty="0">
                  <a:solidFill>
                    <a:prstClr val="black"/>
                  </a:solidFill>
                  <a:latin typeface="+mn-ea"/>
                  <a:ea typeface="+mn-ea"/>
                </a:rPr>
                <a:t>=&gt;</a:t>
              </a:r>
              <a:r>
                <a:rPr lang="ko-KR" altLang="en-US" sz="1200" dirty="0">
                  <a:latin typeface="+mn-ea"/>
                  <a:ea typeface="+mn-ea"/>
                </a:rPr>
                <a:t> 한 클래스가 다른 클래스의 기능을 사용하는데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다른 개체에 변화가 생기면 자신도 반응 해야 하는 개체 사이의 관계 임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공장과 상품처럼 다른 개체 생성을 담당하는 클래스 사이의 관계도 의존 관계로 표시함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pPr marL="268288" indent="-268288"/>
              <a:r>
                <a:rPr lang="en-US" altLang="ko-KR" sz="1200" dirty="0">
                  <a:latin typeface="+mn-ea"/>
                  <a:ea typeface="+mn-ea"/>
                </a:rPr>
                <a:t/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연관 관계와의 차이점은 매우 짧은 시간 </a:t>
              </a:r>
              <a:r>
                <a:rPr lang="en-US" altLang="ko-KR" sz="1200" dirty="0">
                  <a:latin typeface="+mn-ea"/>
                  <a:ea typeface="+mn-ea"/>
                </a:rPr>
                <a:t>(</a:t>
              </a:r>
              <a:r>
                <a:rPr lang="ko-KR" altLang="en-US" sz="1200" dirty="0" err="1">
                  <a:latin typeface="+mn-ea"/>
                  <a:ea typeface="+mn-ea"/>
                </a:rPr>
                <a:t>메서드를</a:t>
              </a:r>
              <a:r>
                <a:rPr lang="ko-KR" altLang="en-US" sz="1200" dirty="0">
                  <a:latin typeface="+mn-ea"/>
                  <a:ea typeface="+mn-ea"/>
                </a:rPr>
                <a:t> 사용할 때 잠깐</a:t>
              </a:r>
              <a:r>
                <a:rPr lang="en-US" altLang="ko-KR" sz="1200" dirty="0">
                  <a:latin typeface="+mn-ea"/>
                  <a:ea typeface="+mn-ea"/>
                </a:rPr>
                <a:t>) </a:t>
              </a:r>
              <a:r>
                <a:rPr lang="ko-KR" altLang="en-US" sz="1200" dirty="0">
                  <a:latin typeface="+mn-ea"/>
                  <a:ea typeface="+mn-ea"/>
                </a:rPr>
                <a:t>만 유지 됨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en-US" altLang="ko-KR" sz="1200" dirty="0">
                  <a:latin typeface="+mn-ea"/>
                  <a:ea typeface="+mn-ea"/>
                </a:rPr>
                <a:t/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en-US" altLang="ko-KR" sz="1200" dirty="0">
                  <a:latin typeface="+mn-ea"/>
                  <a:ea typeface="+mn-ea"/>
                </a:rPr>
                <a:t>( </a:t>
              </a:r>
              <a:r>
                <a:rPr lang="ko-KR" altLang="en-US" sz="1200" dirty="0">
                  <a:latin typeface="+mn-ea"/>
                  <a:ea typeface="+mn-ea"/>
                </a:rPr>
                <a:t>아래 그림을 참고 하면 </a:t>
              </a:r>
              <a:r>
                <a:rPr lang="en-US" altLang="ko-KR" sz="1200" dirty="0">
                  <a:latin typeface="+mn-ea"/>
                  <a:ea typeface="+mn-ea"/>
                </a:rPr>
                <a:t>Tree </a:t>
              </a:r>
              <a:r>
                <a:rPr lang="ko-KR" altLang="en-US" sz="1200" dirty="0">
                  <a:latin typeface="+mn-ea"/>
                  <a:ea typeface="+mn-ea"/>
                </a:rPr>
                <a:t>클래스는 </a:t>
              </a:r>
              <a:r>
                <a:rPr lang="en-US" altLang="ko-KR" sz="1200" dirty="0">
                  <a:latin typeface="+mn-ea"/>
                  <a:ea typeface="+mn-ea"/>
                </a:rPr>
                <a:t>Leaf </a:t>
              </a:r>
              <a:r>
                <a:rPr lang="ko-KR" altLang="en-US" sz="1200" dirty="0">
                  <a:latin typeface="+mn-ea"/>
                  <a:ea typeface="+mn-ea"/>
                </a:rPr>
                <a:t>클래스를 </a:t>
              </a:r>
              <a:r>
                <a:rPr lang="en-US" altLang="ko-KR" sz="1200" dirty="0" err="1">
                  <a:latin typeface="+mn-ea"/>
                  <a:ea typeface="+mn-ea"/>
                </a:rPr>
                <a:t>getLeaf</a:t>
              </a:r>
              <a:r>
                <a:rPr lang="en-US" altLang="ko-KR" sz="1200" dirty="0">
                  <a:latin typeface="+mn-ea"/>
                  <a:ea typeface="+mn-ea"/>
                </a:rPr>
                <a:t>() </a:t>
              </a:r>
              <a:r>
                <a:rPr lang="ko-KR" altLang="en-US" sz="1200" dirty="0" err="1">
                  <a:latin typeface="+mn-ea"/>
                  <a:ea typeface="+mn-ea"/>
                </a:rPr>
                <a:t>메서드를</a:t>
              </a:r>
              <a:r>
                <a:rPr lang="ko-KR" altLang="en-US" sz="1200" dirty="0">
                  <a:latin typeface="+mn-ea"/>
                  <a:ea typeface="+mn-ea"/>
                </a:rPr>
                <a:t> 사용할 때 만</a:t>
              </a:r>
              <a:r>
                <a:rPr lang="en-US" altLang="ko-KR" sz="1200" dirty="0">
                  <a:latin typeface="+mn-ea"/>
                  <a:ea typeface="+mn-ea"/>
                </a:rPr>
                <a:t/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en-US" altLang="ko-KR" sz="1200" dirty="0">
                  <a:latin typeface="+mn-ea"/>
                  <a:ea typeface="+mn-ea"/>
                </a:rPr>
                <a:t> </a:t>
              </a:r>
              <a:r>
                <a:rPr lang="ko-KR" altLang="en-US" sz="1200" dirty="0">
                  <a:latin typeface="+mn-ea"/>
                  <a:ea typeface="+mn-ea"/>
                </a:rPr>
                <a:t> 잠깐</a:t>
              </a:r>
              <a:r>
                <a:rPr lang="en-US" altLang="ko-KR" sz="1200" dirty="0">
                  <a:latin typeface="+mn-ea"/>
                  <a:ea typeface="+mn-ea"/>
                </a:rPr>
                <a:t> </a:t>
              </a:r>
              <a:r>
                <a:rPr lang="ko-KR" altLang="en-US" sz="1200" dirty="0">
                  <a:latin typeface="+mn-ea"/>
                  <a:ea typeface="+mn-ea"/>
                </a:rPr>
                <a:t>빌려온다</a:t>
              </a:r>
              <a:r>
                <a:rPr lang="en-US" altLang="ko-KR" sz="1200" dirty="0">
                  <a:latin typeface="+mn-ea"/>
                  <a:ea typeface="+mn-ea"/>
                </a:rPr>
                <a:t>. )</a:t>
              </a:r>
              <a:r>
                <a:rPr lang="ko-KR" altLang="en-US" sz="1200" dirty="0">
                  <a:latin typeface="+mn-ea"/>
                  <a:ea typeface="+mn-ea"/>
                </a:rPr>
                <a:t>  </a:t>
              </a: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latin typeface="+mn-ea"/>
                  <a:ea typeface="+mn-ea"/>
                </a:rPr>
                <a:t>2-5) </a:t>
              </a:r>
              <a:r>
                <a:rPr kumimoji="0" lang="ko-KR" altLang="en-US" sz="1200" dirty="0">
                  <a:latin typeface="+mn-ea"/>
                  <a:ea typeface="+mn-ea"/>
                </a:rPr>
                <a:t>집합</a:t>
              </a: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latin typeface="+mn-ea"/>
                  <a:ea typeface="+mn-ea"/>
                </a:rPr>
                <a:t>=&gt; </a:t>
              </a:r>
              <a:r>
                <a:rPr kumimoji="0" lang="ko-KR" altLang="en-US" sz="1200" dirty="0">
                  <a:latin typeface="+mn-ea"/>
                  <a:ea typeface="+mn-ea"/>
                </a:rPr>
                <a:t>연관 관계의 특별 경우로 </a:t>
              </a:r>
              <a:r>
                <a:rPr kumimoji="0" lang="en-US" altLang="ko-KR" sz="1200" dirty="0">
                  <a:latin typeface="+mn-ea"/>
                  <a:ea typeface="+mn-ea"/>
                </a:rPr>
                <a:t>(</a:t>
              </a:r>
              <a:r>
                <a:rPr kumimoji="0" lang="ko-KR" altLang="en-US" sz="1200" dirty="0">
                  <a:latin typeface="+mn-ea"/>
                  <a:ea typeface="+mn-ea"/>
                </a:rPr>
                <a:t>연관 관계의 일종</a:t>
              </a:r>
              <a:r>
                <a:rPr kumimoji="0" lang="en-US" altLang="ko-KR" sz="1200" dirty="0">
                  <a:latin typeface="+mn-ea"/>
                  <a:ea typeface="+mn-ea"/>
                </a:rPr>
                <a:t>) , </a:t>
              </a:r>
              <a:br>
                <a:rPr kumimoji="0" lang="en-US" altLang="ko-KR" sz="1200" dirty="0">
                  <a:latin typeface="+mn-ea"/>
                  <a:ea typeface="+mn-ea"/>
                </a:rPr>
              </a:br>
              <a:r>
                <a:rPr kumimoji="0" lang="ko-KR" altLang="en-US" sz="1200" dirty="0">
                  <a:latin typeface="+mn-ea"/>
                  <a:ea typeface="+mn-ea"/>
                </a:rPr>
                <a:t>전체와 부분의 관계를 명확하게 명시할 때 사용한다</a:t>
              </a:r>
              <a:r>
                <a:rPr kumimoji="0" lang="en-US" altLang="ko-KR" sz="1200" dirty="0">
                  <a:latin typeface="+mn-ea"/>
                  <a:ea typeface="+mn-ea"/>
                </a:rPr>
                <a:t>. 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072" y="6252248"/>
              <a:ext cx="3429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=&gt; </a:t>
              </a:r>
              <a:r>
                <a:rPr lang="ko-KR" altLang="en-US" sz="1200" dirty="0">
                  <a:latin typeface="+mn-ea"/>
                  <a:ea typeface="+mn-ea"/>
                </a:rPr>
                <a:t>합성 </a:t>
              </a:r>
              <a:r>
                <a:rPr lang="en-US" altLang="ko-KR" sz="1200" dirty="0">
                  <a:latin typeface="+mn-ea"/>
                  <a:ea typeface="+mn-ea"/>
                </a:rPr>
                <a:t>( Composition )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부분 객체가 전체 객체에 속할 때 나타내는 것으로 채워진 마름모로 표시하며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전체 객체가 사라지면 부분 객체도 사라진다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endParaRPr lang="en-US" altLang="ko-KR" sz="1200" dirty="0">
                <a:latin typeface="+mn-ea"/>
                <a:ea typeface="+mn-ea"/>
              </a:endParaRPr>
            </a:p>
            <a:p>
              <a:r>
                <a:rPr lang="en-US" altLang="ko-KR" sz="1200" dirty="0">
                  <a:latin typeface="+mn-ea"/>
                  <a:ea typeface="+mn-ea"/>
                </a:rPr>
                <a:t>=&gt; </a:t>
              </a:r>
              <a:r>
                <a:rPr lang="ko-KR" altLang="en-US" sz="1200" dirty="0">
                  <a:latin typeface="+mn-ea"/>
                  <a:ea typeface="+mn-ea"/>
                </a:rPr>
                <a:t>집약 </a:t>
              </a:r>
              <a:r>
                <a:rPr lang="en-US" altLang="ko-KR" sz="1200" dirty="0">
                  <a:latin typeface="+mn-ea"/>
                  <a:ea typeface="+mn-ea"/>
                </a:rPr>
                <a:t>( Aggregation )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한 객체가 다른 객체를 포함하는 것을 나타내는 것으로 빈 마름모로 표시하며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부분을 나타내는 객체를 다른 객체와 공유할 수 있는 경우에 집약 관계로 나타내고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전체 객체가 사라져도 부분 객체들은 남아있음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endParaRPr lang="en-US" altLang="ko-KR" sz="1200" dirty="0">
                <a:latin typeface="+mn-ea"/>
                <a:ea typeface="+mn-ea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025" y="6310420"/>
              <a:ext cx="3310415" cy="223132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2975" y="3131840"/>
            <a:ext cx="6306433" cy="1800200"/>
            <a:chOff x="242975" y="2771800"/>
            <a:chExt cx="6306433" cy="1800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75" y="2771800"/>
              <a:ext cx="6306433" cy="180020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640832" y="3220527"/>
              <a:ext cx="648072" cy="1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1628800" y="3299736"/>
              <a:ext cx="648072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77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546" y="131933"/>
            <a:ext cx="6511814" cy="604887"/>
          </a:xfrm>
        </p:spPr>
        <p:txBody>
          <a:bodyPr/>
          <a:lstStyle/>
          <a:p>
            <a:pPr algn="l"/>
            <a:r>
              <a:rPr lang="en-US" altLang="ko-KR" sz="2400" dirty="0" smtClean="0">
                <a:latin typeface="+mn-ea"/>
                <a:ea typeface="+mn-ea"/>
              </a:rPr>
              <a:t>** </a:t>
            </a:r>
            <a:r>
              <a:rPr lang="ko-KR" altLang="en-US" sz="2400" dirty="0" smtClean="0">
                <a:latin typeface="+mn-ea"/>
                <a:ea typeface="+mn-ea"/>
              </a:rPr>
              <a:t>예제 </a:t>
            </a:r>
            <a:r>
              <a:rPr lang="en-US" altLang="ko-KR" sz="2400" dirty="0" smtClean="0">
                <a:latin typeface="+mn-ea"/>
                <a:ea typeface="+mn-ea"/>
              </a:rPr>
              <a:t>**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" y="776387"/>
            <a:ext cx="6813376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MCj0356865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2195736"/>
            <a:ext cx="18351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860657"/>
              </p:ext>
            </p:extLst>
          </p:nvPr>
        </p:nvGraphicFramePr>
        <p:xfrm>
          <a:off x="3356992" y="1691680"/>
          <a:ext cx="1954419" cy="3145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5" imgW="927764" imgH="1491527" progId="Visio.Drawing.11">
                  <p:embed/>
                </p:oleObj>
              </mc:Choice>
              <mc:Fallback>
                <p:oleObj name="Visio" r:id="rId5" imgW="927764" imgH="1491527" progId="Visio.Drawing.11">
                  <p:embed/>
                  <p:pic>
                    <p:nvPicPr>
                      <p:cNvPr id="7239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92" y="1691680"/>
                        <a:ext cx="1954419" cy="31455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8" y="5364088"/>
            <a:ext cx="6629868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0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640" y="251520"/>
            <a:ext cx="5255790" cy="571500"/>
          </a:xfrm>
        </p:spPr>
        <p:txBody>
          <a:bodyPr/>
          <a:lstStyle/>
          <a:p>
            <a:pPr algn="l" eaLnBrk="1" hangingPunct="1"/>
            <a:r>
              <a:rPr lang="en-US" altLang="ko-KR" sz="2400" b="1" dirty="0" smtClean="0"/>
              <a:t>** </a:t>
            </a:r>
            <a:r>
              <a:rPr lang="en-US" altLang="ko-KR" sz="2400" b="1" dirty="0" err="1" smtClean="0"/>
              <a:t>DeskLamp</a:t>
            </a:r>
            <a:r>
              <a:rPr lang="en-US" altLang="ko-KR" sz="2400" b="1" dirty="0" smtClean="0"/>
              <a:t> </a:t>
            </a:r>
            <a:endParaRPr lang="ko-KR" altLang="en-US" sz="2400" b="1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07052" y="1067172"/>
            <a:ext cx="5934316" cy="638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b="1" dirty="0" smtClean="0">
                <a:solidFill>
                  <a:srgbClr val="7F0055"/>
                </a:solidFill>
              </a:rPr>
              <a:t>class</a:t>
            </a:r>
            <a:r>
              <a:rPr kumimoji="0" lang="en-US" altLang="ko-KR" sz="1400" dirty="0" smtClean="0"/>
              <a:t> </a:t>
            </a:r>
            <a:r>
              <a:rPr kumimoji="0" lang="en-US" altLang="ko-KR" sz="1400" dirty="0" err="1" smtClean="0"/>
              <a:t>DeskLamp</a:t>
            </a:r>
            <a:r>
              <a:rPr kumimoji="0" lang="en-US" altLang="ko-KR" sz="1400" dirty="0" smtClean="0"/>
              <a:t> {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// </a:t>
            </a:r>
            <a:r>
              <a:rPr kumimoji="0" lang="ko-KR" altLang="en-US" sz="1400" dirty="0" smtClean="0">
                <a:solidFill>
                  <a:srgbClr val="3F7F5F"/>
                </a:solidFill>
              </a:rPr>
              <a:t>인스턴스 변수 정의</a:t>
            </a:r>
            <a:endParaRPr kumimoji="0" lang="ko-KR" altLang="en-US" sz="1400" dirty="0" smtClean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ko-KR" altLang="en-US" sz="1400" dirty="0" smtClean="0"/>
              <a:t>      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private</a:t>
            </a:r>
            <a:r>
              <a:rPr kumimoji="0" lang="en-US" altLang="ko-KR" sz="1400" dirty="0" smtClean="0"/>
              <a:t> </a:t>
            </a:r>
            <a:r>
              <a:rPr kumimoji="0" lang="en-US" altLang="ko-KR" sz="1400" b="1" dirty="0" err="1" smtClean="0">
                <a:solidFill>
                  <a:srgbClr val="7F0055"/>
                </a:solidFill>
              </a:rPr>
              <a:t>boolean</a:t>
            </a:r>
            <a:r>
              <a:rPr kumimoji="0" lang="en-US" altLang="ko-KR" sz="1400" dirty="0" smtClean="0"/>
              <a:t> </a:t>
            </a:r>
            <a:r>
              <a:rPr kumimoji="0" lang="en-US" altLang="ko-KR" sz="1400" dirty="0" err="1" smtClean="0">
                <a:solidFill>
                  <a:srgbClr val="0000C0"/>
                </a:solidFill>
              </a:rPr>
              <a:t>isOn</a:t>
            </a:r>
            <a:r>
              <a:rPr kumimoji="0" lang="en-US" altLang="ko-KR" sz="1400" dirty="0" smtClean="0"/>
              <a:t>; 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// </a:t>
            </a:r>
            <a:r>
              <a:rPr kumimoji="0" lang="ko-KR" altLang="en-US" sz="1400" dirty="0" err="1" smtClean="0">
                <a:solidFill>
                  <a:srgbClr val="3F7F5F"/>
                </a:solidFill>
              </a:rPr>
              <a:t>켜짐이나</a:t>
            </a:r>
            <a:r>
              <a:rPr kumimoji="0" lang="ko-KR" altLang="en-US" sz="1400" dirty="0" smtClean="0">
                <a:solidFill>
                  <a:srgbClr val="3F7F5F"/>
                </a:solidFill>
              </a:rPr>
              <a:t> 꺼짐과 같은 램프의 상태</a:t>
            </a:r>
            <a:endParaRPr kumimoji="0" lang="ko-KR" altLang="en-US" sz="1400" dirty="0" smtClean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ko-KR" altLang="en-US" sz="1400" dirty="0" smtClean="0"/>
              <a:t> 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ko-KR" altLang="en-US" sz="1400" dirty="0" smtClean="0"/>
              <a:t>       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// </a:t>
            </a:r>
            <a:r>
              <a:rPr kumimoji="0" lang="ko-KR" altLang="en-US" sz="1400" dirty="0" err="1" smtClean="0">
                <a:solidFill>
                  <a:srgbClr val="3F7F5F"/>
                </a:solidFill>
              </a:rPr>
              <a:t>메소드</a:t>
            </a:r>
            <a:r>
              <a:rPr kumimoji="0" lang="ko-KR" altLang="en-US" sz="1400" dirty="0" smtClean="0">
                <a:solidFill>
                  <a:srgbClr val="3F7F5F"/>
                </a:solidFill>
              </a:rPr>
              <a:t> 정의</a:t>
            </a:r>
            <a:endParaRPr kumimoji="0" lang="ko-KR" altLang="en-US" sz="1400" dirty="0" smtClean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ko-KR" altLang="en-US" sz="1400" dirty="0" smtClean="0"/>
              <a:t>      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public</a:t>
            </a:r>
            <a:r>
              <a:rPr kumimoji="0" lang="en-US" altLang="ko-KR" sz="1400" dirty="0" smtClean="0"/>
              <a:t>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void</a:t>
            </a:r>
            <a:r>
              <a:rPr kumimoji="0" lang="en-US" altLang="ko-KR" sz="1400" dirty="0" smtClean="0"/>
              <a:t> </a:t>
            </a:r>
            <a:r>
              <a:rPr kumimoji="0" lang="en-US" altLang="ko-KR" sz="1400" dirty="0" err="1" smtClean="0"/>
              <a:t>turnOn</a:t>
            </a:r>
            <a:r>
              <a:rPr kumimoji="0" lang="en-US" altLang="ko-KR" sz="1400" dirty="0" smtClean="0"/>
              <a:t>() 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// </a:t>
            </a:r>
            <a:r>
              <a:rPr kumimoji="0" lang="ko-KR" altLang="en-US" sz="1400" dirty="0" smtClean="0">
                <a:solidFill>
                  <a:srgbClr val="3F7F5F"/>
                </a:solidFill>
              </a:rPr>
              <a:t>램프를 켠다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.</a:t>
            </a:r>
            <a:endParaRPr kumimoji="0" lang="en-US" altLang="ko-KR" sz="1400" dirty="0" smtClean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{  </a:t>
            </a:r>
            <a:r>
              <a:rPr kumimoji="0" lang="en-US" altLang="ko-KR" sz="1400" dirty="0" err="1" smtClean="0">
                <a:solidFill>
                  <a:srgbClr val="0000C0"/>
                </a:solidFill>
              </a:rPr>
              <a:t>isOn</a:t>
            </a:r>
            <a:r>
              <a:rPr kumimoji="0" lang="en-US" altLang="ko-KR" sz="1400" dirty="0" smtClean="0"/>
              <a:t> =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true</a:t>
            </a:r>
            <a:r>
              <a:rPr kumimoji="0" lang="en-US" altLang="ko-KR" sz="1400" dirty="0" smtClean="0"/>
              <a:t>;    }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public</a:t>
            </a:r>
            <a:r>
              <a:rPr kumimoji="0" lang="en-US" altLang="ko-KR" sz="1400" dirty="0" smtClean="0"/>
              <a:t>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void</a:t>
            </a:r>
            <a:r>
              <a:rPr kumimoji="0" lang="en-US" altLang="ko-KR" sz="1400" dirty="0" smtClean="0"/>
              <a:t> </a:t>
            </a:r>
            <a:r>
              <a:rPr kumimoji="0" lang="en-US" altLang="ko-KR" sz="1400" dirty="0" err="1" smtClean="0"/>
              <a:t>turnOff</a:t>
            </a:r>
            <a:r>
              <a:rPr kumimoji="0" lang="en-US" altLang="ko-KR" sz="1400" dirty="0" smtClean="0"/>
              <a:t>() 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// </a:t>
            </a:r>
            <a:r>
              <a:rPr kumimoji="0" lang="ko-KR" altLang="en-US" sz="1400" dirty="0" smtClean="0">
                <a:solidFill>
                  <a:srgbClr val="3F7F5F"/>
                </a:solidFill>
              </a:rPr>
              <a:t>램프를 끈다</a:t>
            </a:r>
            <a:r>
              <a:rPr kumimoji="0" lang="en-US" altLang="ko-KR" sz="1400" dirty="0" smtClean="0">
                <a:solidFill>
                  <a:srgbClr val="3F7F5F"/>
                </a:solidFill>
              </a:rPr>
              <a:t>.</a:t>
            </a:r>
            <a:endParaRPr kumimoji="0" lang="en-US" altLang="ko-KR" sz="1400" dirty="0" smtClean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{  </a:t>
            </a:r>
            <a:r>
              <a:rPr kumimoji="0" lang="en-US" altLang="ko-KR" sz="1400" dirty="0" err="1" smtClean="0">
                <a:solidFill>
                  <a:srgbClr val="0000C0"/>
                </a:solidFill>
              </a:rPr>
              <a:t>isOn</a:t>
            </a:r>
            <a:r>
              <a:rPr kumimoji="0" lang="en-US" altLang="ko-KR" sz="1400" dirty="0" smtClean="0"/>
              <a:t> =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false</a:t>
            </a:r>
            <a:r>
              <a:rPr kumimoji="0" lang="en-US" altLang="ko-KR" sz="1400" dirty="0" smtClean="0"/>
              <a:t>;    }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public</a:t>
            </a:r>
            <a:r>
              <a:rPr kumimoji="0" lang="en-US" altLang="ko-KR" sz="1400" dirty="0" smtClean="0"/>
              <a:t> String  </a:t>
            </a:r>
            <a:r>
              <a:rPr kumimoji="0" lang="en-US" altLang="ko-KR" sz="1400" dirty="0" err="1" smtClean="0"/>
              <a:t>toString</a:t>
            </a:r>
            <a:r>
              <a:rPr kumimoji="0" lang="en-US" altLang="ko-KR" sz="1400" dirty="0" smtClean="0"/>
              <a:t>() {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      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return</a:t>
            </a:r>
            <a:r>
              <a:rPr kumimoji="0" lang="en-US" altLang="ko-KR" sz="1400" dirty="0" smtClean="0"/>
              <a:t> 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ko-KR" altLang="en-US" sz="1400" dirty="0" smtClean="0">
                <a:solidFill>
                  <a:srgbClr val="2A00FF"/>
                </a:solidFill>
              </a:rPr>
              <a:t>현재 상태는 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en-US" altLang="ko-KR" sz="1400" dirty="0" smtClean="0"/>
              <a:t> + (</a:t>
            </a:r>
            <a:r>
              <a:rPr kumimoji="0" lang="en-US" altLang="ko-KR" sz="1400" dirty="0" err="1" smtClean="0">
                <a:solidFill>
                  <a:srgbClr val="0000C0"/>
                </a:solidFill>
              </a:rPr>
              <a:t>isOn</a:t>
            </a:r>
            <a:r>
              <a:rPr kumimoji="0" lang="en-US" altLang="ko-KR" sz="1400" dirty="0" smtClean="0"/>
              <a:t> == </a:t>
            </a:r>
            <a:r>
              <a:rPr kumimoji="0" lang="en-US" altLang="ko-KR" sz="1400" b="1" dirty="0" smtClean="0">
                <a:solidFill>
                  <a:srgbClr val="7F0055"/>
                </a:solidFill>
              </a:rPr>
              <a:t>true</a:t>
            </a:r>
            <a:r>
              <a:rPr kumimoji="0" lang="en-US" altLang="ko-KR" sz="1400" dirty="0" smtClean="0"/>
              <a:t> ? 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ko-KR" altLang="en-US" sz="1400" dirty="0" smtClean="0">
                <a:solidFill>
                  <a:srgbClr val="2A00FF"/>
                </a:solidFill>
              </a:rPr>
              <a:t>켜짐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en-US" altLang="ko-KR" sz="1400" dirty="0" smtClean="0"/>
              <a:t> : 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ko-KR" altLang="en-US" sz="1400" dirty="0" smtClean="0">
                <a:solidFill>
                  <a:srgbClr val="2A00FF"/>
                </a:solidFill>
              </a:rPr>
              <a:t>꺼짐</a:t>
            </a:r>
            <a:r>
              <a:rPr kumimoji="0" lang="en-US" altLang="ko-KR" sz="1400" dirty="0" smtClean="0">
                <a:solidFill>
                  <a:srgbClr val="2A00FF"/>
                </a:solidFill>
              </a:rPr>
              <a:t>"</a:t>
            </a:r>
            <a:r>
              <a:rPr kumimoji="0" lang="en-US" altLang="ko-KR" sz="1400" dirty="0" smtClean="0"/>
              <a:t>);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       }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kumimoji="0" lang="en-US" altLang="ko-KR" sz="1400" dirty="0" smtClean="0"/>
              <a:t>}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endParaRPr kumimoji="0"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public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</a:rPr>
              <a:t>DeskLampTest</a:t>
            </a:r>
            <a:r>
              <a:rPr lang="en-US" altLang="ko-KR" sz="1400" dirty="0">
                <a:latin typeface="Times New Roman" panose="02020603050405020304" pitchFamily="18" charset="0"/>
              </a:rPr>
              <a:t> {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 </a:t>
            </a: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public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static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void</a:t>
            </a:r>
            <a:r>
              <a:rPr lang="en-US" altLang="ko-KR" sz="1400" dirty="0">
                <a:latin typeface="Times New Roman" panose="02020603050405020304" pitchFamily="18" charset="0"/>
              </a:rPr>
              <a:t> main(String[] </a:t>
            </a:r>
            <a:r>
              <a:rPr lang="en-US" altLang="ko-KR" sz="1400" dirty="0" err="1">
                <a:latin typeface="Times New Roman" panose="02020603050405020304" pitchFamily="18" charset="0"/>
              </a:rPr>
              <a:t>args</a:t>
            </a:r>
            <a:r>
              <a:rPr lang="en-US" altLang="ko-KR" sz="1400" dirty="0">
                <a:latin typeface="Times New Roman" panose="02020603050405020304" pitchFamily="18" charset="0"/>
              </a:rPr>
              <a:t>) {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/>
              <a:t>		  </a:t>
            </a:r>
            <a:r>
              <a:rPr lang="en-US" altLang="ko-KR" sz="1400" dirty="0">
                <a:solidFill>
                  <a:srgbClr val="3F7F5F"/>
                </a:solidFill>
              </a:rPr>
              <a:t>//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역시</a:t>
            </a:r>
            <a:r>
              <a:rPr lang="ko-KR" altLang="en-US" sz="1400" dirty="0">
                <a:solidFill>
                  <a:srgbClr val="3F7F5F"/>
                </a:solidFill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객체를</a:t>
            </a:r>
            <a:r>
              <a:rPr lang="ko-KR" altLang="en-US" sz="1400" dirty="0">
                <a:solidFill>
                  <a:srgbClr val="3F7F5F"/>
                </a:solidFill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생성하려면</a:t>
            </a:r>
            <a:r>
              <a:rPr lang="ko-KR" altLang="en-US" sz="1400" dirty="0">
                <a:solidFill>
                  <a:srgbClr val="3F7F5F"/>
                </a:solidFill>
              </a:rPr>
              <a:t> </a:t>
            </a:r>
            <a:r>
              <a:rPr lang="en-US" altLang="ko-KR" sz="1400" dirty="0">
                <a:solidFill>
                  <a:srgbClr val="3F7F5F"/>
                </a:solidFill>
              </a:rPr>
              <a:t>new </a:t>
            </a:r>
            <a:r>
              <a:rPr lang="ko-KR" altLang="en-US" sz="1400" dirty="0" err="1">
                <a:solidFill>
                  <a:srgbClr val="3F7F5F"/>
                </a:solidFill>
                <a:latin typeface="굴림" panose="020B0600000101010101" pitchFamily="50" charset="-127"/>
              </a:rPr>
              <a:t>예약어를</a:t>
            </a:r>
            <a:r>
              <a:rPr lang="ko-KR" altLang="en-US" sz="1400" dirty="0">
                <a:solidFill>
                  <a:srgbClr val="3F7F5F"/>
                </a:solidFill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사용한다</a:t>
            </a:r>
            <a:r>
              <a:rPr lang="en-US" altLang="ko-KR" sz="1400" dirty="0">
                <a:solidFill>
                  <a:srgbClr val="3F7F5F"/>
                </a:solidFill>
              </a:rPr>
              <a:t>. 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 err="1">
                <a:latin typeface="Times New Roman" panose="02020603050405020304" pitchFamily="18" charset="0"/>
              </a:rPr>
              <a:t>DeskLamp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</a:rPr>
              <a:t>myLamp</a:t>
            </a:r>
            <a:r>
              <a:rPr lang="en-US" altLang="ko-KR" sz="1400" dirty="0">
                <a:latin typeface="Times New Roman" panose="02020603050405020304" pitchFamily="18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Times New Roman" panose="02020603050405020304" pitchFamily="18" charset="0"/>
              </a:rPr>
              <a:t>new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</a:rPr>
              <a:t>DeskLamp</a:t>
            </a:r>
            <a:r>
              <a:rPr lang="en-US" altLang="ko-KR" sz="1400" dirty="0">
                <a:latin typeface="Times New Roman" panose="02020603050405020304" pitchFamily="18" charset="0"/>
              </a:rPr>
              <a:t>();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//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객체의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3F7F5F"/>
                </a:solidFill>
                <a:latin typeface="굴림" panose="020B0600000101010101" pitchFamily="50" charset="-127"/>
              </a:rPr>
              <a:t>메소드를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호출하려면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도트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연산자인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.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을</a:t>
            </a:r>
            <a:r>
              <a:rPr lang="ko-KR" altLang="en-US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3F7F5F"/>
                </a:solidFill>
                <a:latin typeface="굴림" panose="020B0600000101010101" pitchFamily="50" charset="-127"/>
              </a:rPr>
              <a:t>사용한다</a:t>
            </a:r>
            <a:r>
              <a:rPr lang="en-US" altLang="ko-KR" sz="1400" dirty="0">
                <a:solidFill>
                  <a:srgbClr val="3F7F5F"/>
                </a:solidFill>
                <a:latin typeface="Times New Roman" panose="02020603050405020304" pitchFamily="18" charset="0"/>
              </a:rPr>
              <a:t>.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 err="1">
                <a:latin typeface="Times New Roman" panose="02020603050405020304" pitchFamily="18" charset="0"/>
              </a:rPr>
              <a:t>myLamp.turnOn</a:t>
            </a:r>
            <a:r>
              <a:rPr lang="en-US" altLang="ko-KR" sz="1400" dirty="0">
                <a:latin typeface="Times New Roman" panose="02020603050405020304" pitchFamily="18" charset="0"/>
              </a:rPr>
              <a:t>();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Times New Roman" panose="02020603050405020304" pitchFamily="18" charset="0"/>
              </a:rPr>
              <a:t>out</a:t>
            </a:r>
            <a:r>
              <a:rPr lang="en-US" altLang="ko-KR" sz="1400" dirty="0" err="1">
                <a:latin typeface="Times New Roman" panose="02020603050405020304" pitchFamily="18" charset="0"/>
              </a:rPr>
              <a:t>.println</a:t>
            </a:r>
            <a:r>
              <a:rPr lang="en-US" altLang="ko-KR" sz="1400" dirty="0">
                <a:latin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</a:rPr>
              <a:t>myLamp</a:t>
            </a:r>
            <a:r>
              <a:rPr lang="en-US" altLang="ko-KR" sz="1400" dirty="0">
                <a:latin typeface="Times New Roman" panose="02020603050405020304" pitchFamily="18" charset="0"/>
              </a:rPr>
              <a:t>);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 err="1">
                <a:latin typeface="Times New Roman" panose="02020603050405020304" pitchFamily="18" charset="0"/>
              </a:rPr>
              <a:t>myLamp.turnOff</a:t>
            </a:r>
            <a:r>
              <a:rPr lang="en-US" altLang="ko-KR" sz="1400" dirty="0">
                <a:latin typeface="Times New Roman" panose="02020603050405020304" pitchFamily="18" charset="0"/>
              </a:rPr>
              <a:t>();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      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System.</a:t>
            </a:r>
            <a:r>
              <a:rPr lang="en-US" altLang="ko-KR" sz="1400" i="1" dirty="0" err="1">
                <a:solidFill>
                  <a:srgbClr val="0000C0"/>
                </a:solidFill>
                <a:latin typeface="Times New Roman" panose="02020603050405020304" pitchFamily="18" charset="0"/>
              </a:rPr>
              <a:t>out</a:t>
            </a:r>
            <a:r>
              <a:rPr lang="en-US" altLang="ko-KR" sz="1400" dirty="0" err="1">
                <a:latin typeface="Times New Roman" panose="02020603050405020304" pitchFamily="18" charset="0"/>
              </a:rPr>
              <a:t>.println</a:t>
            </a:r>
            <a:r>
              <a:rPr lang="en-US" altLang="ko-KR" sz="1400" dirty="0">
                <a:latin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</a:rPr>
              <a:t>myLamp</a:t>
            </a:r>
            <a:r>
              <a:rPr lang="en-US" altLang="ko-KR" sz="1400" dirty="0">
                <a:latin typeface="Times New Roman" panose="02020603050405020304" pitchFamily="18" charset="0"/>
              </a:rPr>
              <a:t>);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       }</a:t>
            </a:r>
            <a:endParaRPr lang="en-US" altLang="ko-KR" sz="1400" dirty="0"/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ko-KR" sz="1400" dirty="0">
                <a:latin typeface="Times New Roman" panose="02020603050405020304" pitchFamily="18" charset="0"/>
              </a:rPr>
              <a:t>}</a:t>
            </a:r>
            <a:endParaRPr lang="ko-KR" altLang="en-US" sz="1400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endParaRPr kumimoji="0" lang="ko-KR" altLang="en-US" sz="1400" dirty="0" smtClean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83622" y="781422"/>
            <a:ext cx="487362" cy="571500"/>
            <a:chOff x="543" y="1708"/>
            <a:chExt cx="461" cy="45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43" y="1708"/>
              <a:ext cx="461" cy="457"/>
            </a:xfrm>
            <a:custGeom>
              <a:avLst/>
              <a:gdLst>
                <a:gd name="T0" fmla="*/ 0 w 923"/>
                <a:gd name="T1" fmla="*/ 1 h 914"/>
                <a:gd name="T2" fmla="*/ 0 w 923"/>
                <a:gd name="T3" fmla="*/ 1 h 914"/>
                <a:gd name="T4" fmla="*/ 0 w 923"/>
                <a:gd name="T5" fmla="*/ 1 h 914"/>
                <a:gd name="T6" fmla="*/ 1 w 923"/>
                <a:gd name="T7" fmla="*/ 1 h 914"/>
                <a:gd name="T8" fmla="*/ 1 w 923"/>
                <a:gd name="T9" fmla="*/ 0 h 914"/>
                <a:gd name="T10" fmla="*/ 1 w 923"/>
                <a:gd name="T11" fmla="*/ 1 h 914"/>
                <a:gd name="T12" fmla="*/ 1 w 923"/>
                <a:gd name="T13" fmla="*/ 1 h 914"/>
                <a:gd name="T14" fmla="*/ 1 w 923"/>
                <a:gd name="T15" fmla="*/ 1 h 914"/>
                <a:gd name="T16" fmla="*/ 1 w 923"/>
                <a:gd name="T17" fmla="*/ 1 h 914"/>
                <a:gd name="T18" fmla="*/ 1 w 923"/>
                <a:gd name="T19" fmla="*/ 1 h 914"/>
                <a:gd name="T20" fmla="*/ 1 w 923"/>
                <a:gd name="T21" fmla="*/ 1 h 914"/>
                <a:gd name="T22" fmla="*/ 2 w 923"/>
                <a:gd name="T23" fmla="*/ 1 h 914"/>
                <a:gd name="T24" fmla="*/ 2 w 923"/>
                <a:gd name="T25" fmla="*/ 1 h 914"/>
                <a:gd name="T26" fmla="*/ 2 w 923"/>
                <a:gd name="T27" fmla="*/ 1 h 914"/>
                <a:gd name="T28" fmla="*/ 2 w 923"/>
                <a:gd name="T29" fmla="*/ 1 h 914"/>
                <a:gd name="T30" fmla="*/ 3 w 923"/>
                <a:gd name="T31" fmla="*/ 1 h 914"/>
                <a:gd name="T32" fmla="*/ 3 w 923"/>
                <a:gd name="T33" fmla="*/ 1 h 914"/>
                <a:gd name="T34" fmla="*/ 3 w 923"/>
                <a:gd name="T35" fmla="*/ 1 h 914"/>
                <a:gd name="T36" fmla="*/ 3 w 923"/>
                <a:gd name="T37" fmla="*/ 1 h 914"/>
                <a:gd name="T38" fmla="*/ 3 w 923"/>
                <a:gd name="T39" fmla="*/ 1 h 914"/>
                <a:gd name="T40" fmla="*/ 3 w 923"/>
                <a:gd name="T41" fmla="*/ 2 h 914"/>
                <a:gd name="T42" fmla="*/ 3 w 923"/>
                <a:gd name="T43" fmla="*/ 2 h 914"/>
                <a:gd name="T44" fmla="*/ 3 w 923"/>
                <a:gd name="T45" fmla="*/ 3 h 914"/>
                <a:gd name="T46" fmla="*/ 3 w 923"/>
                <a:gd name="T47" fmla="*/ 4 h 914"/>
                <a:gd name="T48" fmla="*/ 3 w 923"/>
                <a:gd name="T49" fmla="*/ 4 h 914"/>
                <a:gd name="T50" fmla="*/ 2 w 923"/>
                <a:gd name="T51" fmla="*/ 4 h 914"/>
                <a:gd name="T52" fmla="*/ 2 w 923"/>
                <a:gd name="T53" fmla="*/ 4 h 914"/>
                <a:gd name="T54" fmla="*/ 2 w 923"/>
                <a:gd name="T55" fmla="*/ 4 h 914"/>
                <a:gd name="T56" fmla="*/ 2 w 923"/>
                <a:gd name="T57" fmla="*/ 4 h 914"/>
                <a:gd name="T58" fmla="*/ 2 w 923"/>
                <a:gd name="T59" fmla="*/ 4 h 914"/>
                <a:gd name="T60" fmla="*/ 2 w 923"/>
                <a:gd name="T61" fmla="*/ 4 h 914"/>
                <a:gd name="T62" fmla="*/ 2 w 923"/>
                <a:gd name="T63" fmla="*/ 4 h 914"/>
                <a:gd name="T64" fmla="*/ 2 w 923"/>
                <a:gd name="T65" fmla="*/ 4 h 914"/>
                <a:gd name="T66" fmla="*/ 2 w 923"/>
                <a:gd name="T67" fmla="*/ 4 h 914"/>
                <a:gd name="T68" fmla="*/ 1 w 923"/>
                <a:gd name="T69" fmla="*/ 4 h 914"/>
                <a:gd name="T70" fmla="*/ 1 w 923"/>
                <a:gd name="T71" fmla="*/ 4 h 914"/>
                <a:gd name="T72" fmla="*/ 1 w 923"/>
                <a:gd name="T73" fmla="*/ 4 h 914"/>
                <a:gd name="T74" fmla="*/ 1 w 923"/>
                <a:gd name="T75" fmla="*/ 4 h 914"/>
                <a:gd name="T76" fmla="*/ 1 w 923"/>
                <a:gd name="T77" fmla="*/ 4 h 914"/>
                <a:gd name="T78" fmla="*/ 1 w 923"/>
                <a:gd name="T79" fmla="*/ 4 h 914"/>
                <a:gd name="T80" fmla="*/ 0 w 923"/>
                <a:gd name="T81" fmla="*/ 4 h 914"/>
                <a:gd name="T82" fmla="*/ 0 w 923"/>
                <a:gd name="T83" fmla="*/ 4 h 914"/>
                <a:gd name="T84" fmla="*/ 0 w 923"/>
                <a:gd name="T85" fmla="*/ 4 h 914"/>
                <a:gd name="T86" fmla="*/ 0 w 923"/>
                <a:gd name="T87" fmla="*/ 4 h 914"/>
                <a:gd name="T88" fmla="*/ 0 w 923"/>
                <a:gd name="T89" fmla="*/ 4 h 914"/>
                <a:gd name="T90" fmla="*/ 0 w 923"/>
                <a:gd name="T91" fmla="*/ 4 h 914"/>
                <a:gd name="T92" fmla="*/ 0 w 923"/>
                <a:gd name="T93" fmla="*/ 4 h 914"/>
                <a:gd name="T94" fmla="*/ 0 w 923"/>
                <a:gd name="T95" fmla="*/ 3 h 914"/>
                <a:gd name="T96" fmla="*/ 0 w 923"/>
                <a:gd name="T97" fmla="*/ 3 h 914"/>
                <a:gd name="T98" fmla="*/ 0 w 923"/>
                <a:gd name="T99" fmla="*/ 3 h 914"/>
                <a:gd name="T100" fmla="*/ 0 w 923"/>
                <a:gd name="T101" fmla="*/ 3 h 914"/>
                <a:gd name="T102" fmla="*/ 0 w 923"/>
                <a:gd name="T103" fmla="*/ 2 h 914"/>
                <a:gd name="T104" fmla="*/ 0 w 923"/>
                <a:gd name="T105" fmla="*/ 1 h 914"/>
                <a:gd name="T106" fmla="*/ 0 w 923"/>
                <a:gd name="T107" fmla="*/ 1 h 9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3"/>
                <a:gd name="T163" fmla="*/ 0 h 914"/>
                <a:gd name="T164" fmla="*/ 923 w 923"/>
                <a:gd name="T165" fmla="*/ 914 h 9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3" h="914">
                  <a:moveTo>
                    <a:pt x="187" y="45"/>
                  </a:moveTo>
                  <a:lnTo>
                    <a:pt x="194" y="34"/>
                  </a:lnTo>
                  <a:lnTo>
                    <a:pt x="202" y="25"/>
                  </a:lnTo>
                  <a:lnTo>
                    <a:pt x="211" y="17"/>
                  </a:lnTo>
                  <a:lnTo>
                    <a:pt x="221" y="11"/>
                  </a:lnTo>
                  <a:lnTo>
                    <a:pt x="232" y="6"/>
                  </a:lnTo>
                  <a:lnTo>
                    <a:pt x="244" y="3"/>
                  </a:lnTo>
                  <a:lnTo>
                    <a:pt x="256" y="2"/>
                  </a:lnTo>
                  <a:lnTo>
                    <a:pt x="268" y="0"/>
                  </a:lnTo>
                  <a:lnTo>
                    <a:pt x="282" y="0"/>
                  </a:lnTo>
                  <a:lnTo>
                    <a:pt x="295" y="2"/>
                  </a:lnTo>
                  <a:lnTo>
                    <a:pt x="309" y="3"/>
                  </a:lnTo>
                  <a:lnTo>
                    <a:pt x="321" y="5"/>
                  </a:lnTo>
                  <a:lnTo>
                    <a:pt x="334" y="7"/>
                  </a:lnTo>
                  <a:lnTo>
                    <a:pt x="347" y="8"/>
                  </a:lnTo>
                  <a:lnTo>
                    <a:pt x="359" y="11"/>
                  </a:lnTo>
                  <a:lnTo>
                    <a:pt x="371" y="13"/>
                  </a:lnTo>
                  <a:lnTo>
                    <a:pt x="399" y="19"/>
                  </a:lnTo>
                  <a:lnTo>
                    <a:pt x="426" y="25"/>
                  </a:lnTo>
                  <a:lnTo>
                    <a:pt x="453" y="30"/>
                  </a:lnTo>
                  <a:lnTo>
                    <a:pt x="480" y="36"/>
                  </a:lnTo>
                  <a:lnTo>
                    <a:pt x="507" y="42"/>
                  </a:lnTo>
                  <a:lnTo>
                    <a:pt x="533" y="48"/>
                  </a:lnTo>
                  <a:lnTo>
                    <a:pt x="561" y="53"/>
                  </a:lnTo>
                  <a:lnTo>
                    <a:pt x="588" y="59"/>
                  </a:lnTo>
                  <a:lnTo>
                    <a:pt x="614" y="66"/>
                  </a:lnTo>
                  <a:lnTo>
                    <a:pt x="642" y="72"/>
                  </a:lnTo>
                  <a:lnTo>
                    <a:pt x="668" y="78"/>
                  </a:lnTo>
                  <a:lnTo>
                    <a:pt x="695" y="83"/>
                  </a:lnTo>
                  <a:lnTo>
                    <a:pt x="722" y="90"/>
                  </a:lnTo>
                  <a:lnTo>
                    <a:pt x="749" y="96"/>
                  </a:lnTo>
                  <a:lnTo>
                    <a:pt x="776" y="103"/>
                  </a:lnTo>
                  <a:lnTo>
                    <a:pt x="804" y="110"/>
                  </a:lnTo>
                  <a:lnTo>
                    <a:pt x="829" y="117"/>
                  </a:lnTo>
                  <a:lnTo>
                    <a:pt x="854" y="129"/>
                  </a:lnTo>
                  <a:lnTo>
                    <a:pt x="876" y="144"/>
                  </a:lnTo>
                  <a:lnTo>
                    <a:pt x="895" y="164"/>
                  </a:lnTo>
                  <a:lnTo>
                    <a:pt x="909" y="186"/>
                  </a:lnTo>
                  <a:lnTo>
                    <a:pt x="919" y="211"/>
                  </a:lnTo>
                  <a:lnTo>
                    <a:pt x="923" y="238"/>
                  </a:lnTo>
                  <a:lnTo>
                    <a:pt x="919" y="267"/>
                  </a:lnTo>
                  <a:lnTo>
                    <a:pt x="900" y="340"/>
                  </a:lnTo>
                  <a:lnTo>
                    <a:pt x="880" y="413"/>
                  </a:lnTo>
                  <a:lnTo>
                    <a:pt x="863" y="484"/>
                  </a:lnTo>
                  <a:lnTo>
                    <a:pt x="846" y="555"/>
                  </a:lnTo>
                  <a:lnTo>
                    <a:pt x="829" y="627"/>
                  </a:lnTo>
                  <a:lnTo>
                    <a:pt x="814" y="699"/>
                  </a:lnTo>
                  <a:lnTo>
                    <a:pt x="800" y="773"/>
                  </a:lnTo>
                  <a:lnTo>
                    <a:pt x="786" y="847"/>
                  </a:lnTo>
                  <a:lnTo>
                    <a:pt x="782" y="864"/>
                  </a:lnTo>
                  <a:lnTo>
                    <a:pt x="775" y="877"/>
                  </a:lnTo>
                  <a:lnTo>
                    <a:pt x="767" y="889"/>
                  </a:lnTo>
                  <a:lnTo>
                    <a:pt x="758" y="898"/>
                  </a:lnTo>
                  <a:lnTo>
                    <a:pt x="747" y="904"/>
                  </a:lnTo>
                  <a:lnTo>
                    <a:pt x="734" y="909"/>
                  </a:lnTo>
                  <a:lnTo>
                    <a:pt x="720" y="912"/>
                  </a:lnTo>
                  <a:lnTo>
                    <a:pt x="706" y="913"/>
                  </a:lnTo>
                  <a:lnTo>
                    <a:pt x="690" y="914"/>
                  </a:lnTo>
                  <a:lnTo>
                    <a:pt x="675" y="914"/>
                  </a:lnTo>
                  <a:lnTo>
                    <a:pt x="659" y="913"/>
                  </a:lnTo>
                  <a:lnTo>
                    <a:pt x="644" y="912"/>
                  </a:lnTo>
                  <a:lnTo>
                    <a:pt x="629" y="910"/>
                  </a:lnTo>
                  <a:lnTo>
                    <a:pt x="614" y="909"/>
                  </a:lnTo>
                  <a:lnTo>
                    <a:pt x="600" y="907"/>
                  </a:lnTo>
                  <a:lnTo>
                    <a:pt x="588" y="907"/>
                  </a:lnTo>
                  <a:lnTo>
                    <a:pt x="567" y="904"/>
                  </a:lnTo>
                  <a:lnTo>
                    <a:pt x="546" y="900"/>
                  </a:lnTo>
                  <a:lnTo>
                    <a:pt x="525" y="897"/>
                  </a:lnTo>
                  <a:lnTo>
                    <a:pt x="506" y="894"/>
                  </a:lnTo>
                  <a:lnTo>
                    <a:pt x="487" y="890"/>
                  </a:lnTo>
                  <a:lnTo>
                    <a:pt x="468" y="887"/>
                  </a:lnTo>
                  <a:lnTo>
                    <a:pt x="448" y="883"/>
                  </a:lnTo>
                  <a:lnTo>
                    <a:pt x="430" y="880"/>
                  </a:lnTo>
                  <a:lnTo>
                    <a:pt x="410" y="876"/>
                  </a:lnTo>
                  <a:lnTo>
                    <a:pt x="392" y="873"/>
                  </a:lnTo>
                  <a:lnTo>
                    <a:pt x="372" y="869"/>
                  </a:lnTo>
                  <a:lnTo>
                    <a:pt x="351" y="866"/>
                  </a:lnTo>
                  <a:lnTo>
                    <a:pt x="331" y="862"/>
                  </a:lnTo>
                  <a:lnTo>
                    <a:pt x="310" y="859"/>
                  </a:lnTo>
                  <a:lnTo>
                    <a:pt x="288" y="856"/>
                  </a:lnTo>
                  <a:lnTo>
                    <a:pt x="265" y="852"/>
                  </a:lnTo>
                  <a:lnTo>
                    <a:pt x="248" y="850"/>
                  </a:lnTo>
                  <a:lnTo>
                    <a:pt x="230" y="847"/>
                  </a:lnTo>
                  <a:lnTo>
                    <a:pt x="213" y="844"/>
                  </a:lnTo>
                  <a:lnTo>
                    <a:pt x="195" y="839"/>
                  </a:lnTo>
                  <a:lnTo>
                    <a:pt x="176" y="835"/>
                  </a:lnTo>
                  <a:lnTo>
                    <a:pt x="159" y="829"/>
                  </a:lnTo>
                  <a:lnTo>
                    <a:pt x="141" y="823"/>
                  </a:lnTo>
                  <a:lnTo>
                    <a:pt x="123" y="816"/>
                  </a:lnTo>
                  <a:lnTo>
                    <a:pt x="106" y="808"/>
                  </a:lnTo>
                  <a:lnTo>
                    <a:pt x="89" y="800"/>
                  </a:lnTo>
                  <a:lnTo>
                    <a:pt x="73" y="791"/>
                  </a:lnTo>
                  <a:lnTo>
                    <a:pt x="59" y="781"/>
                  </a:lnTo>
                  <a:lnTo>
                    <a:pt x="45" y="770"/>
                  </a:lnTo>
                  <a:lnTo>
                    <a:pt x="32" y="759"/>
                  </a:lnTo>
                  <a:lnTo>
                    <a:pt x="21" y="746"/>
                  </a:lnTo>
                  <a:lnTo>
                    <a:pt x="12" y="732"/>
                  </a:lnTo>
                  <a:lnTo>
                    <a:pt x="2" y="708"/>
                  </a:lnTo>
                  <a:lnTo>
                    <a:pt x="0" y="678"/>
                  </a:lnTo>
                  <a:lnTo>
                    <a:pt x="3" y="647"/>
                  </a:lnTo>
                  <a:lnTo>
                    <a:pt x="12" y="617"/>
                  </a:lnTo>
                  <a:lnTo>
                    <a:pt x="25" y="575"/>
                  </a:lnTo>
                  <a:lnTo>
                    <a:pt x="48" y="504"/>
                  </a:lnTo>
                  <a:lnTo>
                    <a:pt x="76" y="412"/>
                  </a:lnTo>
                  <a:lnTo>
                    <a:pt x="106" y="312"/>
                  </a:lnTo>
                  <a:lnTo>
                    <a:pt x="135" y="215"/>
                  </a:lnTo>
                  <a:lnTo>
                    <a:pt x="160" y="131"/>
                  </a:lnTo>
                  <a:lnTo>
                    <a:pt x="179" y="70"/>
                  </a:lnTo>
                  <a:lnTo>
                    <a:pt x="187" y="45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72" y="1736"/>
              <a:ext cx="413" cy="402"/>
            </a:xfrm>
            <a:custGeom>
              <a:avLst/>
              <a:gdLst>
                <a:gd name="T0" fmla="*/ 4 w 826"/>
                <a:gd name="T1" fmla="*/ 1 h 804"/>
                <a:gd name="T2" fmla="*/ 4 w 826"/>
                <a:gd name="T3" fmla="*/ 1 h 804"/>
                <a:gd name="T4" fmla="*/ 3 w 826"/>
                <a:gd name="T5" fmla="*/ 1 h 804"/>
                <a:gd name="T6" fmla="*/ 3 w 826"/>
                <a:gd name="T7" fmla="*/ 1 h 804"/>
                <a:gd name="T8" fmla="*/ 3 w 826"/>
                <a:gd name="T9" fmla="*/ 1 h 804"/>
                <a:gd name="T10" fmla="*/ 3 w 826"/>
                <a:gd name="T11" fmla="*/ 1 h 804"/>
                <a:gd name="T12" fmla="*/ 3 w 826"/>
                <a:gd name="T13" fmla="*/ 1 h 804"/>
                <a:gd name="T14" fmla="*/ 2 w 826"/>
                <a:gd name="T15" fmla="*/ 1 h 804"/>
                <a:gd name="T16" fmla="*/ 2 w 826"/>
                <a:gd name="T17" fmla="*/ 1 h 804"/>
                <a:gd name="T18" fmla="*/ 2 w 826"/>
                <a:gd name="T19" fmla="*/ 1 h 804"/>
                <a:gd name="T20" fmla="*/ 1 w 826"/>
                <a:gd name="T21" fmla="*/ 1 h 804"/>
                <a:gd name="T22" fmla="*/ 1 w 826"/>
                <a:gd name="T23" fmla="*/ 1 h 804"/>
                <a:gd name="T24" fmla="*/ 1 w 826"/>
                <a:gd name="T25" fmla="*/ 0 h 804"/>
                <a:gd name="T26" fmla="*/ 1 w 826"/>
                <a:gd name="T27" fmla="*/ 1 h 804"/>
                <a:gd name="T28" fmla="*/ 1 w 826"/>
                <a:gd name="T29" fmla="*/ 1 h 804"/>
                <a:gd name="T30" fmla="*/ 1 w 826"/>
                <a:gd name="T31" fmla="*/ 1 h 804"/>
                <a:gd name="T32" fmla="*/ 1 w 826"/>
                <a:gd name="T33" fmla="*/ 1 h 804"/>
                <a:gd name="T34" fmla="*/ 1 w 826"/>
                <a:gd name="T35" fmla="*/ 1 h 804"/>
                <a:gd name="T36" fmla="*/ 1 w 826"/>
                <a:gd name="T37" fmla="*/ 1 h 804"/>
                <a:gd name="T38" fmla="*/ 1 w 826"/>
                <a:gd name="T39" fmla="*/ 2 h 804"/>
                <a:gd name="T40" fmla="*/ 1 w 826"/>
                <a:gd name="T41" fmla="*/ 2 h 804"/>
                <a:gd name="T42" fmla="*/ 1 w 826"/>
                <a:gd name="T43" fmla="*/ 2 h 804"/>
                <a:gd name="T44" fmla="*/ 1 w 826"/>
                <a:gd name="T45" fmla="*/ 2 h 804"/>
                <a:gd name="T46" fmla="*/ 1 w 826"/>
                <a:gd name="T47" fmla="*/ 3 h 804"/>
                <a:gd name="T48" fmla="*/ 1 w 826"/>
                <a:gd name="T49" fmla="*/ 3 h 804"/>
                <a:gd name="T50" fmla="*/ 0 w 826"/>
                <a:gd name="T51" fmla="*/ 3 h 804"/>
                <a:gd name="T52" fmla="*/ 1 w 826"/>
                <a:gd name="T53" fmla="*/ 3 h 804"/>
                <a:gd name="T54" fmla="*/ 1 w 826"/>
                <a:gd name="T55" fmla="*/ 3 h 804"/>
                <a:gd name="T56" fmla="*/ 1 w 826"/>
                <a:gd name="T57" fmla="*/ 3 h 804"/>
                <a:gd name="T58" fmla="*/ 1 w 826"/>
                <a:gd name="T59" fmla="*/ 3 h 804"/>
                <a:gd name="T60" fmla="*/ 1 w 826"/>
                <a:gd name="T61" fmla="*/ 3 h 804"/>
                <a:gd name="T62" fmla="*/ 1 w 826"/>
                <a:gd name="T63" fmla="*/ 3 h 804"/>
                <a:gd name="T64" fmla="*/ 1 w 826"/>
                <a:gd name="T65" fmla="*/ 3 h 804"/>
                <a:gd name="T66" fmla="*/ 1 w 826"/>
                <a:gd name="T67" fmla="*/ 3 h 804"/>
                <a:gd name="T68" fmla="*/ 1 w 826"/>
                <a:gd name="T69" fmla="*/ 3 h 804"/>
                <a:gd name="T70" fmla="*/ 1 w 826"/>
                <a:gd name="T71" fmla="*/ 3 h 804"/>
                <a:gd name="T72" fmla="*/ 2 w 826"/>
                <a:gd name="T73" fmla="*/ 3 h 804"/>
                <a:gd name="T74" fmla="*/ 2 w 826"/>
                <a:gd name="T75" fmla="*/ 3 h 804"/>
                <a:gd name="T76" fmla="*/ 2 w 826"/>
                <a:gd name="T77" fmla="*/ 3 h 804"/>
                <a:gd name="T78" fmla="*/ 2 w 826"/>
                <a:gd name="T79" fmla="*/ 3 h 804"/>
                <a:gd name="T80" fmla="*/ 2 w 826"/>
                <a:gd name="T81" fmla="*/ 3 h 804"/>
                <a:gd name="T82" fmla="*/ 2 w 826"/>
                <a:gd name="T83" fmla="*/ 3 h 804"/>
                <a:gd name="T84" fmla="*/ 3 w 826"/>
                <a:gd name="T85" fmla="*/ 4 h 804"/>
                <a:gd name="T86" fmla="*/ 3 w 826"/>
                <a:gd name="T87" fmla="*/ 4 h 804"/>
                <a:gd name="T88" fmla="*/ 3 w 826"/>
                <a:gd name="T89" fmla="*/ 4 h 804"/>
                <a:gd name="T90" fmla="*/ 3 w 826"/>
                <a:gd name="T91" fmla="*/ 4 h 804"/>
                <a:gd name="T92" fmla="*/ 3 w 826"/>
                <a:gd name="T93" fmla="*/ 4 h 804"/>
                <a:gd name="T94" fmla="*/ 3 w 826"/>
                <a:gd name="T95" fmla="*/ 4 h 804"/>
                <a:gd name="T96" fmla="*/ 3 w 826"/>
                <a:gd name="T97" fmla="*/ 4 h 804"/>
                <a:gd name="T98" fmla="*/ 3 w 826"/>
                <a:gd name="T99" fmla="*/ 4 h 804"/>
                <a:gd name="T100" fmla="*/ 3 w 826"/>
                <a:gd name="T101" fmla="*/ 4 h 804"/>
                <a:gd name="T102" fmla="*/ 3 w 826"/>
                <a:gd name="T103" fmla="*/ 3 h 804"/>
                <a:gd name="T104" fmla="*/ 3 w 826"/>
                <a:gd name="T105" fmla="*/ 3 h 804"/>
                <a:gd name="T106" fmla="*/ 3 w 826"/>
                <a:gd name="T107" fmla="*/ 2 h 804"/>
                <a:gd name="T108" fmla="*/ 4 w 826"/>
                <a:gd name="T109" fmla="*/ 2 h 804"/>
                <a:gd name="T110" fmla="*/ 4 w 826"/>
                <a:gd name="T111" fmla="*/ 1 h 804"/>
                <a:gd name="T112" fmla="*/ 4 w 826"/>
                <a:gd name="T113" fmla="*/ 1 h 804"/>
                <a:gd name="T114" fmla="*/ 4 w 826"/>
                <a:gd name="T115" fmla="*/ 1 h 80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26"/>
                <a:gd name="T175" fmla="*/ 0 h 804"/>
                <a:gd name="T176" fmla="*/ 826 w 826"/>
                <a:gd name="T177" fmla="*/ 804 h 80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26" h="804">
                  <a:moveTo>
                    <a:pt x="795" y="133"/>
                  </a:moveTo>
                  <a:lnTo>
                    <a:pt x="793" y="132"/>
                  </a:lnTo>
                  <a:lnTo>
                    <a:pt x="787" y="131"/>
                  </a:lnTo>
                  <a:lnTo>
                    <a:pt x="779" y="128"/>
                  </a:lnTo>
                  <a:lnTo>
                    <a:pt x="768" y="124"/>
                  </a:lnTo>
                  <a:lnTo>
                    <a:pt x="758" y="121"/>
                  </a:lnTo>
                  <a:lnTo>
                    <a:pt x="748" y="117"/>
                  </a:lnTo>
                  <a:lnTo>
                    <a:pt x="738" y="115"/>
                  </a:lnTo>
                  <a:lnTo>
                    <a:pt x="731" y="113"/>
                  </a:lnTo>
                  <a:lnTo>
                    <a:pt x="715" y="108"/>
                  </a:lnTo>
                  <a:lnTo>
                    <a:pt x="692" y="102"/>
                  </a:lnTo>
                  <a:lnTo>
                    <a:pt x="661" y="95"/>
                  </a:lnTo>
                  <a:lnTo>
                    <a:pt x="624" y="87"/>
                  </a:lnTo>
                  <a:lnTo>
                    <a:pt x="584" y="79"/>
                  </a:lnTo>
                  <a:lnTo>
                    <a:pt x="540" y="69"/>
                  </a:lnTo>
                  <a:lnTo>
                    <a:pt x="494" y="60"/>
                  </a:lnTo>
                  <a:lnTo>
                    <a:pt x="448" y="49"/>
                  </a:lnTo>
                  <a:lnTo>
                    <a:pt x="402" y="40"/>
                  </a:lnTo>
                  <a:lnTo>
                    <a:pt x="358" y="31"/>
                  </a:lnTo>
                  <a:lnTo>
                    <a:pt x="318" y="23"/>
                  </a:lnTo>
                  <a:lnTo>
                    <a:pt x="282" y="15"/>
                  </a:lnTo>
                  <a:lnTo>
                    <a:pt x="252" y="9"/>
                  </a:lnTo>
                  <a:lnTo>
                    <a:pt x="229" y="4"/>
                  </a:lnTo>
                  <a:lnTo>
                    <a:pt x="214" y="1"/>
                  </a:lnTo>
                  <a:lnTo>
                    <a:pt x="208" y="0"/>
                  </a:lnTo>
                  <a:lnTo>
                    <a:pt x="204" y="0"/>
                  </a:lnTo>
                  <a:lnTo>
                    <a:pt x="196" y="0"/>
                  </a:lnTo>
                  <a:lnTo>
                    <a:pt x="185" y="1"/>
                  </a:lnTo>
                  <a:lnTo>
                    <a:pt x="174" y="4"/>
                  </a:lnTo>
                  <a:lnTo>
                    <a:pt x="161" y="11"/>
                  </a:lnTo>
                  <a:lnTo>
                    <a:pt x="150" y="23"/>
                  </a:lnTo>
                  <a:lnTo>
                    <a:pt x="142" y="39"/>
                  </a:lnTo>
                  <a:lnTo>
                    <a:pt x="136" y="61"/>
                  </a:lnTo>
                  <a:lnTo>
                    <a:pt x="127" y="92"/>
                  </a:lnTo>
                  <a:lnTo>
                    <a:pt x="117" y="123"/>
                  </a:lnTo>
                  <a:lnTo>
                    <a:pt x="109" y="154"/>
                  </a:lnTo>
                  <a:lnTo>
                    <a:pt x="102" y="186"/>
                  </a:lnTo>
                  <a:lnTo>
                    <a:pt x="96" y="218"/>
                  </a:lnTo>
                  <a:lnTo>
                    <a:pt x="87" y="250"/>
                  </a:lnTo>
                  <a:lnTo>
                    <a:pt x="79" y="281"/>
                  </a:lnTo>
                  <a:lnTo>
                    <a:pt x="71" y="312"/>
                  </a:lnTo>
                  <a:lnTo>
                    <a:pt x="64" y="349"/>
                  </a:lnTo>
                  <a:lnTo>
                    <a:pt x="58" y="385"/>
                  </a:lnTo>
                  <a:lnTo>
                    <a:pt x="48" y="420"/>
                  </a:lnTo>
                  <a:lnTo>
                    <a:pt x="39" y="456"/>
                  </a:lnTo>
                  <a:lnTo>
                    <a:pt x="30" y="492"/>
                  </a:lnTo>
                  <a:lnTo>
                    <a:pt x="21" y="528"/>
                  </a:lnTo>
                  <a:lnTo>
                    <a:pt x="11" y="564"/>
                  </a:lnTo>
                  <a:lnTo>
                    <a:pt x="2" y="600"/>
                  </a:lnTo>
                  <a:lnTo>
                    <a:pt x="1" y="608"/>
                  </a:lnTo>
                  <a:lnTo>
                    <a:pt x="0" y="619"/>
                  </a:lnTo>
                  <a:lnTo>
                    <a:pt x="0" y="629"/>
                  </a:lnTo>
                  <a:lnTo>
                    <a:pt x="2" y="635"/>
                  </a:lnTo>
                  <a:lnTo>
                    <a:pt x="7" y="644"/>
                  </a:lnTo>
                  <a:lnTo>
                    <a:pt x="11" y="651"/>
                  </a:lnTo>
                  <a:lnTo>
                    <a:pt x="16" y="657"/>
                  </a:lnTo>
                  <a:lnTo>
                    <a:pt x="22" y="660"/>
                  </a:lnTo>
                  <a:lnTo>
                    <a:pt x="28" y="664"/>
                  </a:lnTo>
                  <a:lnTo>
                    <a:pt x="33" y="667"/>
                  </a:lnTo>
                  <a:lnTo>
                    <a:pt x="40" y="669"/>
                  </a:lnTo>
                  <a:lnTo>
                    <a:pt x="47" y="673"/>
                  </a:lnTo>
                  <a:lnTo>
                    <a:pt x="49" y="674"/>
                  </a:lnTo>
                  <a:lnTo>
                    <a:pt x="56" y="676"/>
                  </a:lnTo>
                  <a:lnTo>
                    <a:pt x="67" y="679"/>
                  </a:lnTo>
                  <a:lnTo>
                    <a:pt x="79" y="681"/>
                  </a:lnTo>
                  <a:lnTo>
                    <a:pt x="94" y="684"/>
                  </a:lnTo>
                  <a:lnTo>
                    <a:pt x="112" y="689"/>
                  </a:lnTo>
                  <a:lnTo>
                    <a:pt x="131" y="692"/>
                  </a:lnTo>
                  <a:lnTo>
                    <a:pt x="152" y="697"/>
                  </a:lnTo>
                  <a:lnTo>
                    <a:pt x="174" y="702"/>
                  </a:lnTo>
                  <a:lnTo>
                    <a:pt x="196" y="706"/>
                  </a:lnTo>
                  <a:lnTo>
                    <a:pt x="218" y="711"/>
                  </a:lnTo>
                  <a:lnTo>
                    <a:pt x="240" y="717"/>
                  </a:lnTo>
                  <a:lnTo>
                    <a:pt x="261" y="721"/>
                  </a:lnTo>
                  <a:lnTo>
                    <a:pt x="282" y="726"/>
                  </a:lnTo>
                  <a:lnTo>
                    <a:pt x="301" y="730"/>
                  </a:lnTo>
                  <a:lnTo>
                    <a:pt x="318" y="735"/>
                  </a:lnTo>
                  <a:lnTo>
                    <a:pt x="332" y="738"/>
                  </a:lnTo>
                  <a:lnTo>
                    <a:pt x="348" y="742"/>
                  </a:lnTo>
                  <a:lnTo>
                    <a:pt x="369" y="746"/>
                  </a:lnTo>
                  <a:lnTo>
                    <a:pt x="390" y="752"/>
                  </a:lnTo>
                  <a:lnTo>
                    <a:pt x="413" y="757"/>
                  </a:lnTo>
                  <a:lnTo>
                    <a:pt x="438" y="763"/>
                  </a:lnTo>
                  <a:lnTo>
                    <a:pt x="463" y="768"/>
                  </a:lnTo>
                  <a:lnTo>
                    <a:pt x="488" y="774"/>
                  </a:lnTo>
                  <a:lnTo>
                    <a:pt x="513" y="779"/>
                  </a:lnTo>
                  <a:lnTo>
                    <a:pt x="536" y="783"/>
                  </a:lnTo>
                  <a:lnTo>
                    <a:pt x="557" y="788"/>
                  </a:lnTo>
                  <a:lnTo>
                    <a:pt x="576" y="793"/>
                  </a:lnTo>
                  <a:lnTo>
                    <a:pt x="592" y="795"/>
                  </a:lnTo>
                  <a:lnTo>
                    <a:pt x="605" y="797"/>
                  </a:lnTo>
                  <a:lnTo>
                    <a:pt x="614" y="800"/>
                  </a:lnTo>
                  <a:lnTo>
                    <a:pt x="617" y="800"/>
                  </a:lnTo>
                  <a:lnTo>
                    <a:pt x="629" y="801"/>
                  </a:lnTo>
                  <a:lnTo>
                    <a:pt x="639" y="803"/>
                  </a:lnTo>
                  <a:lnTo>
                    <a:pt x="650" y="804"/>
                  </a:lnTo>
                  <a:lnTo>
                    <a:pt x="660" y="804"/>
                  </a:lnTo>
                  <a:lnTo>
                    <a:pt x="669" y="802"/>
                  </a:lnTo>
                  <a:lnTo>
                    <a:pt x="678" y="800"/>
                  </a:lnTo>
                  <a:lnTo>
                    <a:pt x="687" y="794"/>
                  </a:lnTo>
                  <a:lnTo>
                    <a:pt x="693" y="785"/>
                  </a:lnTo>
                  <a:lnTo>
                    <a:pt x="700" y="770"/>
                  </a:lnTo>
                  <a:lnTo>
                    <a:pt x="707" y="749"/>
                  </a:lnTo>
                  <a:lnTo>
                    <a:pt x="712" y="730"/>
                  </a:lnTo>
                  <a:lnTo>
                    <a:pt x="714" y="718"/>
                  </a:lnTo>
                  <a:lnTo>
                    <a:pt x="729" y="655"/>
                  </a:lnTo>
                  <a:lnTo>
                    <a:pt x="746" y="576"/>
                  </a:lnTo>
                  <a:lnTo>
                    <a:pt x="765" y="488"/>
                  </a:lnTo>
                  <a:lnTo>
                    <a:pt x="783" y="398"/>
                  </a:lnTo>
                  <a:lnTo>
                    <a:pt x="799" y="314"/>
                  </a:lnTo>
                  <a:lnTo>
                    <a:pt x="813" y="245"/>
                  </a:lnTo>
                  <a:lnTo>
                    <a:pt x="822" y="197"/>
                  </a:lnTo>
                  <a:lnTo>
                    <a:pt x="826" y="177"/>
                  </a:lnTo>
                  <a:lnTo>
                    <a:pt x="821" y="160"/>
                  </a:lnTo>
                  <a:lnTo>
                    <a:pt x="811" y="146"/>
                  </a:lnTo>
                  <a:lnTo>
                    <a:pt x="801" y="137"/>
                  </a:lnTo>
                  <a:lnTo>
                    <a:pt x="795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62" y="1753"/>
              <a:ext cx="269" cy="223"/>
            </a:xfrm>
            <a:custGeom>
              <a:avLst/>
              <a:gdLst>
                <a:gd name="T0" fmla="*/ 3 w 538"/>
                <a:gd name="T1" fmla="*/ 1 h 446"/>
                <a:gd name="T2" fmla="*/ 2 w 538"/>
                <a:gd name="T3" fmla="*/ 1 h 446"/>
                <a:gd name="T4" fmla="*/ 2 w 538"/>
                <a:gd name="T5" fmla="*/ 2 h 446"/>
                <a:gd name="T6" fmla="*/ 2 w 538"/>
                <a:gd name="T7" fmla="*/ 2 h 446"/>
                <a:gd name="T8" fmla="*/ 2 w 538"/>
                <a:gd name="T9" fmla="*/ 2 h 446"/>
                <a:gd name="T10" fmla="*/ 2 w 538"/>
                <a:gd name="T11" fmla="*/ 2 h 446"/>
                <a:gd name="T12" fmla="*/ 2 w 538"/>
                <a:gd name="T13" fmla="*/ 2 h 446"/>
                <a:gd name="T14" fmla="*/ 2 w 538"/>
                <a:gd name="T15" fmla="*/ 2 h 446"/>
                <a:gd name="T16" fmla="*/ 2 w 538"/>
                <a:gd name="T17" fmla="*/ 2 h 446"/>
                <a:gd name="T18" fmla="*/ 2 w 538"/>
                <a:gd name="T19" fmla="*/ 2 h 446"/>
                <a:gd name="T20" fmla="*/ 2 w 538"/>
                <a:gd name="T21" fmla="*/ 2 h 446"/>
                <a:gd name="T22" fmla="*/ 2 w 538"/>
                <a:gd name="T23" fmla="*/ 2 h 446"/>
                <a:gd name="T24" fmla="*/ 1 w 538"/>
                <a:gd name="T25" fmla="*/ 2 h 446"/>
                <a:gd name="T26" fmla="*/ 1 w 538"/>
                <a:gd name="T27" fmla="*/ 2 h 446"/>
                <a:gd name="T28" fmla="*/ 1 w 538"/>
                <a:gd name="T29" fmla="*/ 2 h 446"/>
                <a:gd name="T30" fmla="*/ 1 w 538"/>
                <a:gd name="T31" fmla="*/ 2 h 446"/>
                <a:gd name="T32" fmla="*/ 1 w 538"/>
                <a:gd name="T33" fmla="*/ 2 h 446"/>
                <a:gd name="T34" fmla="*/ 1 w 538"/>
                <a:gd name="T35" fmla="*/ 2 h 446"/>
                <a:gd name="T36" fmla="*/ 1 w 538"/>
                <a:gd name="T37" fmla="*/ 2 h 446"/>
                <a:gd name="T38" fmla="*/ 1 w 538"/>
                <a:gd name="T39" fmla="*/ 2 h 446"/>
                <a:gd name="T40" fmla="*/ 1 w 538"/>
                <a:gd name="T41" fmla="*/ 2 h 446"/>
                <a:gd name="T42" fmla="*/ 1 w 538"/>
                <a:gd name="T43" fmla="*/ 2 h 446"/>
                <a:gd name="T44" fmla="*/ 1 w 538"/>
                <a:gd name="T45" fmla="*/ 2 h 446"/>
                <a:gd name="T46" fmla="*/ 1 w 538"/>
                <a:gd name="T47" fmla="*/ 2 h 446"/>
                <a:gd name="T48" fmla="*/ 1 w 538"/>
                <a:gd name="T49" fmla="*/ 2 h 446"/>
                <a:gd name="T50" fmla="*/ 1 w 538"/>
                <a:gd name="T51" fmla="*/ 1 h 446"/>
                <a:gd name="T52" fmla="*/ 1 w 538"/>
                <a:gd name="T53" fmla="*/ 1 h 446"/>
                <a:gd name="T54" fmla="*/ 1 w 538"/>
                <a:gd name="T55" fmla="*/ 1 h 446"/>
                <a:gd name="T56" fmla="*/ 1 w 538"/>
                <a:gd name="T57" fmla="*/ 1 h 446"/>
                <a:gd name="T58" fmla="*/ 1 w 538"/>
                <a:gd name="T59" fmla="*/ 1 h 446"/>
                <a:gd name="T60" fmla="*/ 1 w 538"/>
                <a:gd name="T61" fmla="*/ 1 h 446"/>
                <a:gd name="T62" fmla="*/ 2 w 538"/>
                <a:gd name="T63" fmla="*/ 1 h 446"/>
                <a:gd name="T64" fmla="*/ 2 w 538"/>
                <a:gd name="T65" fmla="*/ 1 h 446"/>
                <a:gd name="T66" fmla="*/ 2 w 538"/>
                <a:gd name="T67" fmla="*/ 1 h 446"/>
                <a:gd name="T68" fmla="*/ 2 w 538"/>
                <a:gd name="T69" fmla="*/ 1 h 446"/>
                <a:gd name="T70" fmla="*/ 3 w 538"/>
                <a:gd name="T71" fmla="*/ 1 h 4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38"/>
                <a:gd name="T109" fmla="*/ 0 h 446"/>
                <a:gd name="T110" fmla="*/ 538 w 538"/>
                <a:gd name="T111" fmla="*/ 446 h 4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38" h="446">
                  <a:moveTo>
                    <a:pt x="538" y="98"/>
                  </a:moveTo>
                  <a:lnTo>
                    <a:pt x="531" y="133"/>
                  </a:lnTo>
                  <a:lnTo>
                    <a:pt x="521" y="177"/>
                  </a:lnTo>
                  <a:lnTo>
                    <a:pt x="511" y="226"/>
                  </a:lnTo>
                  <a:lnTo>
                    <a:pt x="500" y="277"/>
                  </a:lnTo>
                  <a:lnTo>
                    <a:pt x="490" y="324"/>
                  </a:lnTo>
                  <a:lnTo>
                    <a:pt x="481" y="363"/>
                  </a:lnTo>
                  <a:lnTo>
                    <a:pt x="477" y="390"/>
                  </a:lnTo>
                  <a:lnTo>
                    <a:pt x="474" y="400"/>
                  </a:lnTo>
                  <a:lnTo>
                    <a:pt x="473" y="406"/>
                  </a:lnTo>
                  <a:lnTo>
                    <a:pt x="472" y="412"/>
                  </a:lnTo>
                  <a:lnTo>
                    <a:pt x="472" y="417"/>
                  </a:lnTo>
                  <a:lnTo>
                    <a:pt x="471" y="422"/>
                  </a:lnTo>
                  <a:lnTo>
                    <a:pt x="466" y="430"/>
                  </a:lnTo>
                  <a:lnTo>
                    <a:pt x="462" y="437"/>
                  </a:lnTo>
                  <a:lnTo>
                    <a:pt x="456" y="443"/>
                  </a:lnTo>
                  <a:lnTo>
                    <a:pt x="449" y="446"/>
                  </a:lnTo>
                  <a:lnTo>
                    <a:pt x="444" y="445"/>
                  </a:lnTo>
                  <a:lnTo>
                    <a:pt x="433" y="443"/>
                  </a:lnTo>
                  <a:lnTo>
                    <a:pt x="414" y="439"/>
                  </a:lnTo>
                  <a:lnTo>
                    <a:pt x="390" y="434"/>
                  </a:lnTo>
                  <a:lnTo>
                    <a:pt x="361" y="427"/>
                  </a:lnTo>
                  <a:lnTo>
                    <a:pt x="328" y="420"/>
                  </a:lnTo>
                  <a:lnTo>
                    <a:pt x="293" y="412"/>
                  </a:lnTo>
                  <a:lnTo>
                    <a:pt x="257" y="404"/>
                  </a:lnTo>
                  <a:lnTo>
                    <a:pt x="219" y="394"/>
                  </a:lnTo>
                  <a:lnTo>
                    <a:pt x="182" y="386"/>
                  </a:lnTo>
                  <a:lnTo>
                    <a:pt x="146" y="378"/>
                  </a:lnTo>
                  <a:lnTo>
                    <a:pt x="113" y="370"/>
                  </a:lnTo>
                  <a:lnTo>
                    <a:pt x="83" y="363"/>
                  </a:lnTo>
                  <a:lnTo>
                    <a:pt x="56" y="358"/>
                  </a:lnTo>
                  <a:lnTo>
                    <a:pt x="35" y="354"/>
                  </a:lnTo>
                  <a:lnTo>
                    <a:pt x="22" y="351"/>
                  </a:lnTo>
                  <a:lnTo>
                    <a:pt x="20" y="351"/>
                  </a:lnTo>
                  <a:lnTo>
                    <a:pt x="19" y="351"/>
                  </a:lnTo>
                  <a:lnTo>
                    <a:pt x="18" y="348"/>
                  </a:lnTo>
                  <a:lnTo>
                    <a:pt x="17" y="347"/>
                  </a:lnTo>
                  <a:lnTo>
                    <a:pt x="16" y="345"/>
                  </a:lnTo>
                  <a:lnTo>
                    <a:pt x="15" y="344"/>
                  </a:lnTo>
                  <a:lnTo>
                    <a:pt x="9" y="338"/>
                  </a:lnTo>
                  <a:lnTo>
                    <a:pt x="4" y="332"/>
                  </a:lnTo>
                  <a:lnTo>
                    <a:pt x="2" y="325"/>
                  </a:lnTo>
                  <a:lnTo>
                    <a:pt x="0" y="317"/>
                  </a:lnTo>
                  <a:lnTo>
                    <a:pt x="3" y="314"/>
                  </a:lnTo>
                  <a:lnTo>
                    <a:pt x="5" y="309"/>
                  </a:lnTo>
                  <a:lnTo>
                    <a:pt x="7" y="306"/>
                  </a:lnTo>
                  <a:lnTo>
                    <a:pt x="7" y="303"/>
                  </a:lnTo>
                  <a:lnTo>
                    <a:pt x="12" y="275"/>
                  </a:lnTo>
                  <a:lnTo>
                    <a:pt x="23" y="237"/>
                  </a:lnTo>
                  <a:lnTo>
                    <a:pt x="34" y="192"/>
                  </a:lnTo>
                  <a:lnTo>
                    <a:pt x="46" y="144"/>
                  </a:lnTo>
                  <a:lnTo>
                    <a:pt x="57" y="98"/>
                  </a:lnTo>
                  <a:lnTo>
                    <a:pt x="68" y="57"/>
                  </a:lnTo>
                  <a:lnTo>
                    <a:pt x="76" y="22"/>
                  </a:lnTo>
                  <a:lnTo>
                    <a:pt x="79" y="0"/>
                  </a:lnTo>
                  <a:lnTo>
                    <a:pt x="92" y="3"/>
                  </a:lnTo>
                  <a:lnTo>
                    <a:pt x="110" y="7"/>
                  </a:lnTo>
                  <a:lnTo>
                    <a:pt x="134" y="12"/>
                  </a:lnTo>
                  <a:lnTo>
                    <a:pt x="163" y="19"/>
                  </a:lnTo>
                  <a:lnTo>
                    <a:pt x="195" y="25"/>
                  </a:lnTo>
                  <a:lnTo>
                    <a:pt x="230" y="33"/>
                  </a:lnTo>
                  <a:lnTo>
                    <a:pt x="267" y="39"/>
                  </a:lnTo>
                  <a:lnTo>
                    <a:pt x="305" y="48"/>
                  </a:lnTo>
                  <a:lnTo>
                    <a:pt x="343" y="56"/>
                  </a:lnTo>
                  <a:lnTo>
                    <a:pt x="380" y="64"/>
                  </a:lnTo>
                  <a:lnTo>
                    <a:pt x="416" y="71"/>
                  </a:lnTo>
                  <a:lnTo>
                    <a:pt x="448" y="78"/>
                  </a:lnTo>
                  <a:lnTo>
                    <a:pt x="478" y="84"/>
                  </a:lnTo>
                  <a:lnTo>
                    <a:pt x="503" y="90"/>
                  </a:lnTo>
                  <a:lnTo>
                    <a:pt x="524" y="95"/>
                  </a:lnTo>
                  <a:lnTo>
                    <a:pt x="538" y="98"/>
                  </a:lnTo>
                  <a:close/>
                </a:path>
              </a:pathLst>
            </a:custGeom>
            <a:solidFill>
              <a:srgbClr val="B2E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66" y="1979"/>
              <a:ext cx="178" cy="134"/>
            </a:xfrm>
            <a:custGeom>
              <a:avLst/>
              <a:gdLst>
                <a:gd name="T0" fmla="*/ 2 w 356"/>
                <a:gd name="T1" fmla="*/ 1 h 269"/>
                <a:gd name="T2" fmla="*/ 2 w 356"/>
                <a:gd name="T3" fmla="*/ 1 h 269"/>
                <a:gd name="T4" fmla="*/ 2 w 356"/>
                <a:gd name="T5" fmla="*/ 1 h 269"/>
                <a:gd name="T6" fmla="*/ 2 w 356"/>
                <a:gd name="T7" fmla="*/ 1 h 269"/>
                <a:gd name="T8" fmla="*/ 1 w 356"/>
                <a:gd name="T9" fmla="*/ 0 h 269"/>
                <a:gd name="T10" fmla="*/ 1 w 356"/>
                <a:gd name="T11" fmla="*/ 0 h 269"/>
                <a:gd name="T12" fmla="*/ 1 w 356"/>
                <a:gd name="T13" fmla="*/ 0 h 269"/>
                <a:gd name="T14" fmla="*/ 1 w 356"/>
                <a:gd name="T15" fmla="*/ 0 h 269"/>
                <a:gd name="T16" fmla="*/ 1 w 356"/>
                <a:gd name="T17" fmla="*/ 0 h 269"/>
                <a:gd name="T18" fmla="*/ 1 w 356"/>
                <a:gd name="T19" fmla="*/ 0 h 269"/>
                <a:gd name="T20" fmla="*/ 1 w 356"/>
                <a:gd name="T21" fmla="*/ 0 h 269"/>
                <a:gd name="T22" fmla="*/ 1 w 356"/>
                <a:gd name="T23" fmla="*/ 0 h 269"/>
                <a:gd name="T24" fmla="*/ 1 w 356"/>
                <a:gd name="T25" fmla="*/ 0 h 269"/>
                <a:gd name="T26" fmla="*/ 1 w 356"/>
                <a:gd name="T27" fmla="*/ 0 h 269"/>
                <a:gd name="T28" fmla="*/ 1 w 356"/>
                <a:gd name="T29" fmla="*/ 0 h 269"/>
                <a:gd name="T30" fmla="*/ 1 w 356"/>
                <a:gd name="T31" fmla="*/ 0 h 269"/>
                <a:gd name="T32" fmla="*/ 1 w 356"/>
                <a:gd name="T33" fmla="*/ 0 h 269"/>
                <a:gd name="T34" fmla="*/ 1 w 356"/>
                <a:gd name="T35" fmla="*/ 0 h 269"/>
                <a:gd name="T36" fmla="*/ 1 w 356"/>
                <a:gd name="T37" fmla="*/ 0 h 269"/>
                <a:gd name="T38" fmla="*/ 1 w 356"/>
                <a:gd name="T39" fmla="*/ 0 h 269"/>
                <a:gd name="T40" fmla="*/ 1 w 356"/>
                <a:gd name="T41" fmla="*/ 0 h 269"/>
                <a:gd name="T42" fmla="*/ 1 w 356"/>
                <a:gd name="T43" fmla="*/ 0 h 269"/>
                <a:gd name="T44" fmla="*/ 1 w 356"/>
                <a:gd name="T45" fmla="*/ 0 h 269"/>
                <a:gd name="T46" fmla="*/ 1 w 356"/>
                <a:gd name="T47" fmla="*/ 0 h 269"/>
                <a:gd name="T48" fmla="*/ 0 w 356"/>
                <a:gd name="T49" fmla="*/ 0 h 269"/>
                <a:gd name="T50" fmla="*/ 1 w 356"/>
                <a:gd name="T51" fmla="*/ 0 h 269"/>
                <a:gd name="T52" fmla="*/ 1 w 356"/>
                <a:gd name="T53" fmla="*/ 0 h 269"/>
                <a:gd name="T54" fmla="*/ 1 w 356"/>
                <a:gd name="T55" fmla="*/ 0 h 269"/>
                <a:gd name="T56" fmla="*/ 1 w 356"/>
                <a:gd name="T57" fmla="*/ 0 h 269"/>
                <a:gd name="T58" fmla="*/ 1 w 356"/>
                <a:gd name="T59" fmla="*/ 0 h 269"/>
                <a:gd name="T60" fmla="*/ 1 w 356"/>
                <a:gd name="T61" fmla="*/ 0 h 269"/>
                <a:gd name="T62" fmla="*/ 1 w 356"/>
                <a:gd name="T63" fmla="*/ 0 h 269"/>
                <a:gd name="T64" fmla="*/ 1 w 356"/>
                <a:gd name="T65" fmla="*/ 0 h 269"/>
                <a:gd name="T66" fmla="*/ 1 w 356"/>
                <a:gd name="T67" fmla="*/ 0 h 269"/>
                <a:gd name="T68" fmla="*/ 1 w 356"/>
                <a:gd name="T69" fmla="*/ 0 h 269"/>
                <a:gd name="T70" fmla="*/ 1 w 356"/>
                <a:gd name="T71" fmla="*/ 0 h 269"/>
                <a:gd name="T72" fmla="*/ 1 w 356"/>
                <a:gd name="T73" fmla="*/ 0 h 269"/>
                <a:gd name="T74" fmla="*/ 1 w 356"/>
                <a:gd name="T75" fmla="*/ 0 h 269"/>
                <a:gd name="T76" fmla="*/ 1 w 356"/>
                <a:gd name="T77" fmla="*/ 0 h 269"/>
                <a:gd name="T78" fmla="*/ 1 w 356"/>
                <a:gd name="T79" fmla="*/ 0 h 269"/>
                <a:gd name="T80" fmla="*/ 1 w 356"/>
                <a:gd name="T81" fmla="*/ 0 h 269"/>
                <a:gd name="T82" fmla="*/ 1 w 356"/>
                <a:gd name="T83" fmla="*/ 0 h 269"/>
                <a:gd name="T84" fmla="*/ 2 w 356"/>
                <a:gd name="T85" fmla="*/ 0 h 269"/>
                <a:gd name="T86" fmla="*/ 2 w 356"/>
                <a:gd name="T87" fmla="*/ 0 h 269"/>
                <a:gd name="T88" fmla="*/ 2 w 356"/>
                <a:gd name="T89" fmla="*/ 0 h 269"/>
                <a:gd name="T90" fmla="*/ 2 w 356"/>
                <a:gd name="T91" fmla="*/ 0 h 269"/>
                <a:gd name="T92" fmla="*/ 2 w 356"/>
                <a:gd name="T93" fmla="*/ 0 h 269"/>
                <a:gd name="T94" fmla="*/ 2 w 356"/>
                <a:gd name="T95" fmla="*/ 0 h 269"/>
                <a:gd name="T96" fmla="*/ 2 w 356"/>
                <a:gd name="T97" fmla="*/ 0 h 269"/>
                <a:gd name="T98" fmla="*/ 2 w 356"/>
                <a:gd name="T99" fmla="*/ 0 h 269"/>
                <a:gd name="T100" fmla="*/ 2 w 356"/>
                <a:gd name="T101" fmla="*/ 0 h 269"/>
                <a:gd name="T102" fmla="*/ 2 w 356"/>
                <a:gd name="T103" fmla="*/ 0 h 269"/>
                <a:gd name="T104" fmla="*/ 2 w 356"/>
                <a:gd name="T105" fmla="*/ 0 h 269"/>
                <a:gd name="T106" fmla="*/ 2 w 356"/>
                <a:gd name="T107" fmla="*/ 0 h 269"/>
                <a:gd name="T108" fmla="*/ 2 w 356"/>
                <a:gd name="T109" fmla="*/ 0 h 269"/>
                <a:gd name="T110" fmla="*/ 2 w 356"/>
                <a:gd name="T111" fmla="*/ 0 h 269"/>
                <a:gd name="T112" fmla="*/ 2 w 356"/>
                <a:gd name="T113" fmla="*/ 1 h 2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56"/>
                <a:gd name="T172" fmla="*/ 0 h 269"/>
                <a:gd name="T173" fmla="*/ 356 w 356"/>
                <a:gd name="T174" fmla="*/ 269 h 2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56" h="269">
                  <a:moveTo>
                    <a:pt x="317" y="269"/>
                  </a:moveTo>
                  <a:lnTo>
                    <a:pt x="302" y="265"/>
                  </a:lnTo>
                  <a:lnTo>
                    <a:pt x="285" y="262"/>
                  </a:lnTo>
                  <a:lnTo>
                    <a:pt x="270" y="258"/>
                  </a:lnTo>
                  <a:lnTo>
                    <a:pt x="255" y="255"/>
                  </a:lnTo>
                  <a:lnTo>
                    <a:pt x="240" y="251"/>
                  </a:lnTo>
                  <a:lnTo>
                    <a:pt x="225" y="248"/>
                  </a:lnTo>
                  <a:lnTo>
                    <a:pt x="209" y="243"/>
                  </a:lnTo>
                  <a:lnTo>
                    <a:pt x="194" y="239"/>
                  </a:lnTo>
                  <a:lnTo>
                    <a:pt x="185" y="236"/>
                  </a:lnTo>
                  <a:lnTo>
                    <a:pt x="175" y="233"/>
                  </a:lnTo>
                  <a:lnTo>
                    <a:pt x="163" y="231"/>
                  </a:lnTo>
                  <a:lnTo>
                    <a:pt x="149" y="227"/>
                  </a:lnTo>
                  <a:lnTo>
                    <a:pt x="136" y="224"/>
                  </a:lnTo>
                  <a:lnTo>
                    <a:pt x="121" y="220"/>
                  </a:lnTo>
                  <a:lnTo>
                    <a:pt x="106" y="217"/>
                  </a:lnTo>
                  <a:lnTo>
                    <a:pt x="91" y="213"/>
                  </a:lnTo>
                  <a:lnTo>
                    <a:pt x="76" y="210"/>
                  </a:lnTo>
                  <a:lnTo>
                    <a:pt x="61" y="206"/>
                  </a:lnTo>
                  <a:lnTo>
                    <a:pt x="47" y="203"/>
                  </a:lnTo>
                  <a:lnTo>
                    <a:pt x="34" y="201"/>
                  </a:lnTo>
                  <a:lnTo>
                    <a:pt x="23" y="198"/>
                  </a:lnTo>
                  <a:lnTo>
                    <a:pt x="14" y="196"/>
                  </a:lnTo>
                  <a:lnTo>
                    <a:pt x="5" y="194"/>
                  </a:lnTo>
                  <a:lnTo>
                    <a:pt x="0" y="193"/>
                  </a:lnTo>
                  <a:lnTo>
                    <a:pt x="2" y="184"/>
                  </a:lnTo>
                  <a:lnTo>
                    <a:pt x="8" y="161"/>
                  </a:lnTo>
                  <a:lnTo>
                    <a:pt x="15" y="131"/>
                  </a:lnTo>
                  <a:lnTo>
                    <a:pt x="24" y="96"/>
                  </a:lnTo>
                  <a:lnTo>
                    <a:pt x="32" y="61"/>
                  </a:lnTo>
                  <a:lnTo>
                    <a:pt x="39" y="30"/>
                  </a:lnTo>
                  <a:lnTo>
                    <a:pt x="45" y="8"/>
                  </a:lnTo>
                  <a:lnTo>
                    <a:pt x="47" y="0"/>
                  </a:lnTo>
                  <a:lnTo>
                    <a:pt x="63" y="5"/>
                  </a:lnTo>
                  <a:lnTo>
                    <a:pt x="81" y="9"/>
                  </a:lnTo>
                  <a:lnTo>
                    <a:pt x="102" y="14"/>
                  </a:lnTo>
                  <a:lnTo>
                    <a:pt x="125" y="20"/>
                  </a:lnTo>
                  <a:lnTo>
                    <a:pt x="148" y="24"/>
                  </a:lnTo>
                  <a:lnTo>
                    <a:pt x="174" y="30"/>
                  </a:lnTo>
                  <a:lnTo>
                    <a:pt x="198" y="35"/>
                  </a:lnTo>
                  <a:lnTo>
                    <a:pt x="223" y="39"/>
                  </a:lnTo>
                  <a:lnTo>
                    <a:pt x="247" y="45"/>
                  </a:lnTo>
                  <a:lnTo>
                    <a:pt x="270" y="50"/>
                  </a:lnTo>
                  <a:lnTo>
                    <a:pt x="291" y="53"/>
                  </a:lnTo>
                  <a:lnTo>
                    <a:pt x="311" y="58"/>
                  </a:lnTo>
                  <a:lnTo>
                    <a:pt x="327" y="61"/>
                  </a:lnTo>
                  <a:lnTo>
                    <a:pt x="340" y="63"/>
                  </a:lnTo>
                  <a:lnTo>
                    <a:pt x="349" y="66"/>
                  </a:lnTo>
                  <a:lnTo>
                    <a:pt x="355" y="68"/>
                  </a:lnTo>
                  <a:lnTo>
                    <a:pt x="356" y="77"/>
                  </a:lnTo>
                  <a:lnTo>
                    <a:pt x="352" y="96"/>
                  </a:lnTo>
                  <a:lnTo>
                    <a:pt x="348" y="121"/>
                  </a:lnTo>
                  <a:lnTo>
                    <a:pt x="341" y="151"/>
                  </a:lnTo>
                  <a:lnTo>
                    <a:pt x="333" y="183"/>
                  </a:lnTo>
                  <a:lnTo>
                    <a:pt x="326" y="216"/>
                  </a:lnTo>
                  <a:lnTo>
                    <a:pt x="320" y="244"/>
                  </a:lnTo>
                  <a:lnTo>
                    <a:pt x="317" y="269"/>
                  </a:lnTo>
                  <a:close/>
                </a:path>
              </a:pathLst>
            </a:custGeom>
            <a:solidFill>
              <a:srgbClr val="7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86" y="1744"/>
              <a:ext cx="392" cy="381"/>
            </a:xfrm>
            <a:custGeom>
              <a:avLst/>
              <a:gdLst>
                <a:gd name="T0" fmla="*/ 2 w 785"/>
                <a:gd name="T1" fmla="*/ 2 h 763"/>
                <a:gd name="T2" fmla="*/ 1 w 785"/>
                <a:gd name="T3" fmla="*/ 2 h 763"/>
                <a:gd name="T4" fmla="*/ 2 w 785"/>
                <a:gd name="T5" fmla="*/ 2 h 763"/>
                <a:gd name="T6" fmla="*/ 2 w 785"/>
                <a:gd name="T7" fmla="*/ 2 h 763"/>
                <a:gd name="T8" fmla="*/ 2 w 785"/>
                <a:gd name="T9" fmla="*/ 2 h 763"/>
                <a:gd name="T10" fmla="*/ 2 w 785"/>
                <a:gd name="T11" fmla="*/ 2 h 763"/>
                <a:gd name="T12" fmla="*/ 1 w 785"/>
                <a:gd name="T13" fmla="*/ 2 h 763"/>
                <a:gd name="T14" fmla="*/ 1 w 785"/>
                <a:gd name="T15" fmla="*/ 1 h 763"/>
                <a:gd name="T16" fmla="*/ 1 w 785"/>
                <a:gd name="T17" fmla="*/ 1 h 763"/>
                <a:gd name="T18" fmla="*/ 1 w 785"/>
                <a:gd name="T19" fmla="*/ 1 h 763"/>
                <a:gd name="T20" fmla="*/ 0 w 785"/>
                <a:gd name="T21" fmla="*/ 1 h 763"/>
                <a:gd name="T22" fmla="*/ 0 w 785"/>
                <a:gd name="T23" fmla="*/ 1 h 763"/>
                <a:gd name="T24" fmla="*/ 0 w 785"/>
                <a:gd name="T25" fmla="*/ 1 h 763"/>
                <a:gd name="T26" fmla="*/ 0 w 785"/>
                <a:gd name="T27" fmla="*/ 2 h 763"/>
                <a:gd name="T28" fmla="*/ 0 w 785"/>
                <a:gd name="T29" fmla="*/ 2 h 763"/>
                <a:gd name="T30" fmla="*/ 0 w 785"/>
                <a:gd name="T31" fmla="*/ 2 h 763"/>
                <a:gd name="T32" fmla="*/ 0 w 785"/>
                <a:gd name="T33" fmla="*/ 2 h 763"/>
                <a:gd name="T34" fmla="*/ 0 w 785"/>
                <a:gd name="T35" fmla="*/ 2 h 763"/>
                <a:gd name="T36" fmla="*/ 0 w 785"/>
                <a:gd name="T37" fmla="*/ 2 h 763"/>
                <a:gd name="T38" fmla="*/ 0 w 785"/>
                <a:gd name="T39" fmla="*/ 1 h 763"/>
                <a:gd name="T40" fmla="*/ 0 w 785"/>
                <a:gd name="T41" fmla="*/ 0 h 763"/>
                <a:gd name="T42" fmla="*/ 0 w 785"/>
                <a:gd name="T43" fmla="*/ 0 h 763"/>
                <a:gd name="T44" fmla="*/ 0 w 785"/>
                <a:gd name="T45" fmla="*/ 0 h 763"/>
                <a:gd name="T46" fmla="*/ 0 w 785"/>
                <a:gd name="T47" fmla="*/ 0 h 763"/>
                <a:gd name="T48" fmla="*/ 0 w 785"/>
                <a:gd name="T49" fmla="*/ 0 h 763"/>
                <a:gd name="T50" fmla="*/ 0 w 785"/>
                <a:gd name="T51" fmla="*/ 0 h 763"/>
                <a:gd name="T52" fmla="*/ 0 w 785"/>
                <a:gd name="T53" fmla="*/ 0 h 763"/>
                <a:gd name="T54" fmla="*/ 0 w 785"/>
                <a:gd name="T55" fmla="*/ 0 h 763"/>
                <a:gd name="T56" fmla="*/ 0 w 785"/>
                <a:gd name="T57" fmla="*/ 0 h 763"/>
                <a:gd name="T58" fmla="*/ 0 w 785"/>
                <a:gd name="T59" fmla="*/ 1 h 763"/>
                <a:gd name="T60" fmla="*/ 0 w 785"/>
                <a:gd name="T61" fmla="*/ 1 h 763"/>
                <a:gd name="T62" fmla="*/ 0 w 785"/>
                <a:gd name="T63" fmla="*/ 1 h 763"/>
                <a:gd name="T64" fmla="*/ 0 w 785"/>
                <a:gd name="T65" fmla="*/ 1 h 763"/>
                <a:gd name="T66" fmla="*/ 0 w 785"/>
                <a:gd name="T67" fmla="*/ 1 h 763"/>
                <a:gd name="T68" fmla="*/ 1 w 785"/>
                <a:gd name="T69" fmla="*/ 1 h 763"/>
                <a:gd name="T70" fmla="*/ 1 w 785"/>
                <a:gd name="T71" fmla="*/ 1 h 763"/>
                <a:gd name="T72" fmla="*/ 2 w 785"/>
                <a:gd name="T73" fmla="*/ 1 h 763"/>
                <a:gd name="T74" fmla="*/ 2 w 785"/>
                <a:gd name="T75" fmla="*/ 1 h 763"/>
                <a:gd name="T76" fmla="*/ 2 w 785"/>
                <a:gd name="T77" fmla="*/ 1 h 763"/>
                <a:gd name="T78" fmla="*/ 2 w 785"/>
                <a:gd name="T79" fmla="*/ 1 h 763"/>
                <a:gd name="T80" fmla="*/ 2 w 785"/>
                <a:gd name="T81" fmla="*/ 1 h 763"/>
                <a:gd name="T82" fmla="*/ 2 w 785"/>
                <a:gd name="T83" fmla="*/ 0 h 763"/>
                <a:gd name="T84" fmla="*/ 2 w 785"/>
                <a:gd name="T85" fmla="*/ 0 h 763"/>
                <a:gd name="T86" fmla="*/ 2 w 785"/>
                <a:gd name="T87" fmla="*/ 0 h 763"/>
                <a:gd name="T88" fmla="*/ 2 w 785"/>
                <a:gd name="T89" fmla="*/ 0 h 763"/>
                <a:gd name="T90" fmla="*/ 3 w 785"/>
                <a:gd name="T91" fmla="*/ 0 h 763"/>
                <a:gd name="T92" fmla="*/ 2 w 785"/>
                <a:gd name="T93" fmla="*/ 1 h 763"/>
                <a:gd name="T94" fmla="*/ 2 w 785"/>
                <a:gd name="T95" fmla="*/ 2 h 76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5"/>
                <a:gd name="T145" fmla="*/ 0 h 763"/>
                <a:gd name="T146" fmla="*/ 785 w 785"/>
                <a:gd name="T147" fmla="*/ 763 h 76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5" h="763">
                  <a:moveTo>
                    <a:pt x="644" y="752"/>
                  </a:moveTo>
                  <a:lnTo>
                    <a:pt x="635" y="760"/>
                  </a:lnTo>
                  <a:lnTo>
                    <a:pt x="618" y="763"/>
                  </a:lnTo>
                  <a:lnTo>
                    <a:pt x="596" y="763"/>
                  </a:lnTo>
                  <a:lnTo>
                    <a:pt x="572" y="759"/>
                  </a:lnTo>
                  <a:lnTo>
                    <a:pt x="548" y="755"/>
                  </a:lnTo>
                  <a:lnTo>
                    <a:pt x="526" y="750"/>
                  </a:lnTo>
                  <a:lnTo>
                    <a:pt x="511" y="745"/>
                  </a:lnTo>
                  <a:lnTo>
                    <a:pt x="505" y="744"/>
                  </a:lnTo>
                  <a:lnTo>
                    <a:pt x="510" y="721"/>
                  </a:lnTo>
                  <a:lnTo>
                    <a:pt x="515" y="695"/>
                  </a:lnTo>
                  <a:lnTo>
                    <a:pt x="522" y="666"/>
                  </a:lnTo>
                  <a:lnTo>
                    <a:pt x="527" y="636"/>
                  </a:lnTo>
                  <a:lnTo>
                    <a:pt x="533" y="609"/>
                  </a:lnTo>
                  <a:lnTo>
                    <a:pt x="536" y="588"/>
                  </a:lnTo>
                  <a:lnTo>
                    <a:pt x="538" y="571"/>
                  </a:lnTo>
                  <a:lnTo>
                    <a:pt x="538" y="563"/>
                  </a:lnTo>
                  <a:lnTo>
                    <a:pt x="540" y="561"/>
                  </a:lnTo>
                  <a:lnTo>
                    <a:pt x="541" y="554"/>
                  </a:lnTo>
                  <a:lnTo>
                    <a:pt x="541" y="547"/>
                  </a:lnTo>
                  <a:lnTo>
                    <a:pt x="536" y="539"/>
                  </a:lnTo>
                  <a:lnTo>
                    <a:pt x="534" y="537"/>
                  </a:lnTo>
                  <a:lnTo>
                    <a:pt x="530" y="532"/>
                  </a:lnTo>
                  <a:lnTo>
                    <a:pt x="527" y="528"/>
                  </a:lnTo>
                  <a:lnTo>
                    <a:pt x="526" y="525"/>
                  </a:lnTo>
                  <a:lnTo>
                    <a:pt x="523" y="524"/>
                  </a:lnTo>
                  <a:lnTo>
                    <a:pt x="515" y="523"/>
                  </a:lnTo>
                  <a:lnTo>
                    <a:pt x="505" y="520"/>
                  </a:lnTo>
                  <a:lnTo>
                    <a:pt x="490" y="516"/>
                  </a:lnTo>
                  <a:lnTo>
                    <a:pt x="472" y="512"/>
                  </a:lnTo>
                  <a:lnTo>
                    <a:pt x="452" y="506"/>
                  </a:lnTo>
                  <a:lnTo>
                    <a:pt x="429" y="501"/>
                  </a:lnTo>
                  <a:lnTo>
                    <a:pt x="406" y="495"/>
                  </a:lnTo>
                  <a:lnTo>
                    <a:pt x="382" y="490"/>
                  </a:lnTo>
                  <a:lnTo>
                    <a:pt x="359" y="484"/>
                  </a:lnTo>
                  <a:lnTo>
                    <a:pt x="335" y="478"/>
                  </a:lnTo>
                  <a:lnTo>
                    <a:pt x="313" y="474"/>
                  </a:lnTo>
                  <a:lnTo>
                    <a:pt x="292" y="469"/>
                  </a:lnTo>
                  <a:lnTo>
                    <a:pt x="273" y="465"/>
                  </a:lnTo>
                  <a:lnTo>
                    <a:pt x="257" y="463"/>
                  </a:lnTo>
                  <a:lnTo>
                    <a:pt x="246" y="462"/>
                  </a:lnTo>
                  <a:lnTo>
                    <a:pt x="243" y="462"/>
                  </a:lnTo>
                  <a:lnTo>
                    <a:pt x="240" y="461"/>
                  </a:lnTo>
                  <a:lnTo>
                    <a:pt x="234" y="460"/>
                  </a:lnTo>
                  <a:lnTo>
                    <a:pt x="227" y="459"/>
                  </a:lnTo>
                  <a:lnTo>
                    <a:pt x="220" y="457"/>
                  </a:lnTo>
                  <a:lnTo>
                    <a:pt x="215" y="456"/>
                  </a:lnTo>
                  <a:lnTo>
                    <a:pt x="210" y="456"/>
                  </a:lnTo>
                  <a:lnTo>
                    <a:pt x="208" y="456"/>
                  </a:lnTo>
                  <a:lnTo>
                    <a:pt x="197" y="460"/>
                  </a:lnTo>
                  <a:lnTo>
                    <a:pt x="191" y="467"/>
                  </a:lnTo>
                  <a:lnTo>
                    <a:pt x="184" y="475"/>
                  </a:lnTo>
                  <a:lnTo>
                    <a:pt x="178" y="485"/>
                  </a:lnTo>
                  <a:lnTo>
                    <a:pt x="176" y="492"/>
                  </a:lnTo>
                  <a:lnTo>
                    <a:pt x="171" y="509"/>
                  </a:lnTo>
                  <a:lnTo>
                    <a:pt x="164" y="533"/>
                  </a:lnTo>
                  <a:lnTo>
                    <a:pt x="157" y="562"/>
                  </a:lnTo>
                  <a:lnTo>
                    <a:pt x="149" y="591"/>
                  </a:lnTo>
                  <a:lnTo>
                    <a:pt x="142" y="619"/>
                  </a:lnTo>
                  <a:lnTo>
                    <a:pt x="138" y="642"/>
                  </a:lnTo>
                  <a:lnTo>
                    <a:pt x="135" y="657"/>
                  </a:lnTo>
                  <a:lnTo>
                    <a:pt x="131" y="656"/>
                  </a:lnTo>
                  <a:lnTo>
                    <a:pt x="119" y="652"/>
                  </a:lnTo>
                  <a:lnTo>
                    <a:pt x="102" y="649"/>
                  </a:lnTo>
                  <a:lnTo>
                    <a:pt x="82" y="643"/>
                  </a:lnTo>
                  <a:lnTo>
                    <a:pt x="63" y="638"/>
                  </a:lnTo>
                  <a:lnTo>
                    <a:pt x="45" y="635"/>
                  </a:lnTo>
                  <a:lnTo>
                    <a:pt x="33" y="633"/>
                  </a:lnTo>
                  <a:lnTo>
                    <a:pt x="27" y="633"/>
                  </a:lnTo>
                  <a:lnTo>
                    <a:pt x="19" y="626"/>
                  </a:lnTo>
                  <a:lnTo>
                    <a:pt x="12" y="618"/>
                  </a:lnTo>
                  <a:lnTo>
                    <a:pt x="5" y="609"/>
                  </a:lnTo>
                  <a:lnTo>
                    <a:pt x="0" y="600"/>
                  </a:lnTo>
                  <a:lnTo>
                    <a:pt x="3" y="598"/>
                  </a:lnTo>
                  <a:lnTo>
                    <a:pt x="3" y="596"/>
                  </a:lnTo>
                  <a:lnTo>
                    <a:pt x="3" y="593"/>
                  </a:lnTo>
                  <a:lnTo>
                    <a:pt x="3" y="592"/>
                  </a:lnTo>
                  <a:lnTo>
                    <a:pt x="11" y="567"/>
                  </a:lnTo>
                  <a:lnTo>
                    <a:pt x="25" y="509"/>
                  </a:lnTo>
                  <a:lnTo>
                    <a:pt x="43" y="432"/>
                  </a:lnTo>
                  <a:lnTo>
                    <a:pt x="63" y="341"/>
                  </a:lnTo>
                  <a:lnTo>
                    <a:pt x="82" y="246"/>
                  </a:lnTo>
                  <a:lnTo>
                    <a:pt x="102" y="158"/>
                  </a:lnTo>
                  <a:lnTo>
                    <a:pt x="117" y="85"/>
                  </a:lnTo>
                  <a:lnTo>
                    <a:pt x="126" y="36"/>
                  </a:lnTo>
                  <a:lnTo>
                    <a:pt x="129" y="28"/>
                  </a:lnTo>
                  <a:lnTo>
                    <a:pt x="133" y="21"/>
                  </a:lnTo>
                  <a:lnTo>
                    <a:pt x="136" y="16"/>
                  </a:lnTo>
                  <a:lnTo>
                    <a:pt x="141" y="11"/>
                  </a:lnTo>
                  <a:lnTo>
                    <a:pt x="146" y="9"/>
                  </a:lnTo>
                  <a:lnTo>
                    <a:pt x="150" y="6"/>
                  </a:lnTo>
                  <a:lnTo>
                    <a:pt x="156" y="3"/>
                  </a:lnTo>
                  <a:lnTo>
                    <a:pt x="161" y="0"/>
                  </a:lnTo>
                  <a:lnTo>
                    <a:pt x="162" y="0"/>
                  </a:lnTo>
                  <a:lnTo>
                    <a:pt x="162" y="1"/>
                  </a:lnTo>
                  <a:lnTo>
                    <a:pt x="163" y="1"/>
                  </a:lnTo>
                  <a:lnTo>
                    <a:pt x="170" y="3"/>
                  </a:lnTo>
                  <a:lnTo>
                    <a:pt x="177" y="6"/>
                  </a:lnTo>
                  <a:lnTo>
                    <a:pt x="184" y="8"/>
                  </a:lnTo>
                  <a:lnTo>
                    <a:pt x="192" y="9"/>
                  </a:lnTo>
                  <a:lnTo>
                    <a:pt x="199" y="11"/>
                  </a:lnTo>
                  <a:lnTo>
                    <a:pt x="205" y="14"/>
                  </a:lnTo>
                  <a:lnTo>
                    <a:pt x="214" y="15"/>
                  </a:lnTo>
                  <a:lnTo>
                    <a:pt x="220" y="17"/>
                  </a:lnTo>
                  <a:lnTo>
                    <a:pt x="214" y="38"/>
                  </a:lnTo>
                  <a:lnTo>
                    <a:pt x="207" y="59"/>
                  </a:lnTo>
                  <a:lnTo>
                    <a:pt x="200" y="81"/>
                  </a:lnTo>
                  <a:lnTo>
                    <a:pt x="194" y="101"/>
                  </a:lnTo>
                  <a:lnTo>
                    <a:pt x="188" y="123"/>
                  </a:lnTo>
                  <a:lnTo>
                    <a:pt x="181" y="144"/>
                  </a:lnTo>
                  <a:lnTo>
                    <a:pt x="174" y="166"/>
                  </a:lnTo>
                  <a:lnTo>
                    <a:pt x="167" y="187"/>
                  </a:lnTo>
                  <a:lnTo>
                    <a:pt x="162" y="205"/>
                  </a:lnTo>
                  <a:lnTo>
                    <a:pt x="155" y="227"/>
                  </a:lnTo>
                  <a:lnTo>
                    <a:pt x="149" y="251"/>
                  </a:lnTo>
                  <a:lnTo>
                    <a:pt x="143" y="275"/>
                  </a:lnTo>
                  <a:lnTo>
                    <a:pt x="139" y="297"/>
                  </a:lnTo>
                  <a:lnTo>
                    <a:pt x="135" y="314"/>
                  </a:lnTo>
                  <a:lnTo>
                    <a:pt x="134" y="327"/>
                  </a:lnTo>
                  <a:lnTo>
                    <a:pt x="134" y="333"/>
                  </a:lnTo>
                  <a:lnTo>
                    <a:pt x="133" y="335"/>
                  </a:lnTo>
                  <a:lnTo>
                    <a:pt x="133" y="338"/>
                  </a:lnTo>
                  <a:lnTo>
                    <a:pt x="133" y="341"/>
                  </a:lnTo>
                  <a:lnTo>
                    <a:pt x="132" y="343"/>
                  </a:lnTo>
                  <a:lnTo>
                    <a:pt x="132" y="355"/>
                  </a:lnTo>
                  <a:lnTo>
                    <a:pt x="135" y="366"/>
                  </a:lnTo>
                  <a:lnTo>
                    <a:pt x="143" y="376"/>
                  </a:lnTo>
                  <a:lnTo>
                    <a:pt x="152" y="382"/>
                  </a:lnTo>
                  <a:lnTo>
                    <a:pt x="156" y="385"/>
                  </a:lnTo>
                  <a:lnTo>
                    <a:pt x="162" y="389"/>
                  </a:lnTo>
                  <a:lnTo>
                    <a:pt x="166" y="394"/>
                  </a:lnTo>
                  <a:lnTo>
                    <a:pt x="169" y="396"/>
                  </a:lnTo>
                  <a:lnTo>
                    <a:pt x="186" y="401"/>
                  </a:lnTo>
                  <a:lnTo>
                    <a:pt x="208" y="406"/>
                  </a:lnTo>
                  <a:lnTo>
                    <a:pt x="235" y="411"/>
                  </a:lnTo>
                  <a:lnTo>
                    <a:pt x="265" y="418"/>
                  </a:lnTo>
                  <a:lnTo>
                    <a:pt x="299" y="426"/>
                  </a:lnTo>
                  <a:lnTo>
                    <a:pt x="335" y="434"/>
                  </a:lnTo>
                  <a:lnTo>
                    <a:pt x="371" y="442"/>
                  </a:lnTo>
                  <a:lnTo>
                    <a:pt x="407" y="449"/>
                  </a:lnTo>
                  <a:lnTo>
                    <a:pt x="443" y="457"/>
                  </a:lnTo>
                  <a:lnTo>
                    <a:pt x="477" y="464"/>
                  </a:lnTo>
                  <a:lnTo>
                    <a:pt x="508" y="471"/>
                  </a:lnTo>
                  <a:lnTo>
                    <a:pt x="536" y="477"/>
                  </a:lnTo>
                  <a:lnTo>
                    <a:pt x="559" y="482"/>
                  </a:lnTo>
                  <a:lnTo>
                    <a:pt x="578" y="486"/>
                  </a:lnTo>
                  <a:lnTo>
                    <a:pt x="589" y="487"/>
                  </a:lnTo>
                  <a:lnTo>
                    <a:pt x="594" y="488"/>
                  </a:lnTo>
                  <a:lnTo>
                    <a:pt x="599" y="487"/>
                  </a:lnTo>
                  <a:lnTo>
                    <a:pt x="605" y="485"/>
                  </a:lnTo>
                  <a:lnTo>
                    <a:pt x="612" y="483"/>
                  </a:lnTo>
                  <a:lnTo>
                    <a:pt x="619" y="479"/>
                  </a:lnTo>
                  <a:lnTo>
                    <a:pt x="626" y="476"/>
                  </a:lnTo>
                  <a:lnTo>
                    <a:pt x="632" y="472"/>
                  </a:lnTo>
                  <a:lnTo>
                    <a:pt x="636" y="468"/>
                  </a:lnTo>
                  <a:lnTo>
                    <a:pt x="641" y="462"/>
                  </a:lnTo>
                  <a:lnTo>
                    <a:pt x="644" y="456"/>
                  </a:lnTo>
                  <a:lnTo>
                    <a:pt x="648" y="449"/>
                  </a:lnTo>
                  <a:lnTo>
                    <a:pt x="651" y="444"/>
                  </a:lnTo>
                  <a:lnTo>
                    <a:pt x="652" y="441"/>
                  </a:lnTo>
                  <a:lnTo>
                    <a:pt x="661" y="402"/>
                  </a:lnTo>
                  <a:lnTo>
                    <a:pt x="669" y="355"/>
                  </a:lnTo>
                  <a:lnTo>
                    <a:pt x="679" y="302"/>
                  </a:lnTo>
                  <a:lnTo>
                    <a:pt x="689" y="249"/>
                  </a:lnTo>
                  <a:lnTo>
                    <a:pt x="699" y="200"/>
                  </a:lnTo>
                  <a:lnTo>
                    <a:pt x="705" y="160"/>
                  </a:lnTo>
                  <a:lnTo>
                    <a:pt x="710" y="132"/>
                  </a:lnTo>
                  <a:lnTo>
                    <a:pt x="712" y="122"/>
                  </a:lnTo>
                  <a:lnTo>
                    <a:pt x="718" y="123"/>
                  </a:lnTo>
                  <a:lnTo>
                    <a:pt x="724" y="124"/>
                  </a:lnTo>
                  <a:lnTo>
                    <a:pt x="728" y="125"/>
                  </a:lnTo>
                  <a:lnTo>
                    <a:pt x="734" y="125"/>
                  </a:lnTo>
                  <a:lnTo>
                    <a:pt x="740" y="127"/>
                  </a:lnTo>
                  <a:lnTo>
                    <a:pt x="745" y="127"/>
                  </a:lnTo>
                  <a:lnTo>
                    <a:pt x="750" y="127"/>
                  </a:lnTo>
                  <a:lnTo>
                    <a:pt x="756" y="128"/>
                  </a:lnTo>
                  <a:lnTo>
                    <a:pt x="756" y="129"/>
                  </a:lnTo>
                  <a:lnTo>
                    <a:pt x="757" y="129"/>
                  </a:lnTo>
                  <a:lnTo>
                    <a:pt x="757" y="128"/>
                  </a:lnTo>
                  <a:lnTo>
                    <a:pt x="765" y="136"/>
                  </a:lnTo>
                  <a:lnTo>
                    <a:pt x="775" y="144"/>
                  </a:lnTo>
                  <a:lnTo>
                    <a:pt x="781" y="153"/>
                  </a:lnTo>
                  <a:lnTo>
                    <a:pt x="785" y="162"/>
                  </a:lnTo>
                  <a:lnTo>
                    <a:pt x="779" y="189"/>
                  </a:lnTo>
                  <a:lnTo>
                    <a:pt x="764" y="255"/>
                  </a:lnTo>
                  <a:lnTo>
                    <a:pt x="741" y="348"/>
                  </a:lnTo>
                  <a:lnTo>
                    <a:pt x="717" y="455"/>
                  </a:lnTo>
                  <a:lnTo>
                    <a:pt x="690" y="562"/>
                  </a:lnTo>
                  <a:lnTo>
                    <a:pt x="669" y="657"/>
                  </a:lnTo>
                  <a:lnTo>
                    <a:pt x="651" y="725"/>
                  </a:lnTo>
                  <a:lnTo>
                    <a:pt x="644" y="752"/>
                  </a:lnTo>
                  <a:close/>
                </a:path>
              </a:pathLst>
            </a:custGeom>
            <a:solidFill>
              <a:srgbClr val="937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89" y="1992"/>
              <a:ext cx="64" cy="80"/>
            </a:xfrm>
            <a:custGeom>
              <a:avLst/>
              <a:gdLst>
                <a:gd name="T0" fmla="*/ 1 w 128"/>
                <a:gd name="T1" fmla="*/ 0 h 160"/>
                <a:gd name="T2" fmla="*/ 1 w 128"/>
                <a:gd name="T3" fmla="*/ 1 h 160"/>
                <a:gd name="T4" fmla="*/ 1 w 128"/>
                <a:gd name="T5" fmla="*/ 1 h 160"/>
                <a:gd name="T6" fmla="*/ 1 w 128"/>
                <a:gd name="T7" fmla="*/ 1 h 160"/>
                <a:gd name="T8" fmla="*/ 1 w 128"/>
                <a:gd name="T9" fmla="*/ 1 h 160"/>
                <a:gd name="T10" fmla="*/ 1 w 128"/>
                <a:gd name="T11" fmla="*/ 1 h 160"/>
                <a:gd name="T12" fmla="*/ 1 w 128"/>
                <a:gd name="T13" fmla="*/ 1 h 160"/>
                <a:gd name="T14" fmla="*/ 1 w 128"/>
                <a:gd name="T15" fmla="*/ 1 h 160"/>
                <a:gd name="T16" fmla="*/ 0 w 128"/>
                <a:gd name="T17" fmla="*/ 1 h 160"/>
                <a:gd name="T18" fmla="*/ 1 w 128"/>
                <a:gd name="T19" fmla="*/ 1 h 160"/>
                <a:gd name="T20" fmla="*/ 1 w 128"/>
                <a:gd name="T21" fmla="*/ 1 h 160"/>
                <a:gd name="T22" fmla="*/ 1 w 128"/>
                <a:gd name="T23" fmla="*/ 1 h 160"/>
                <a:gd name="T24" fmla="*/ 1 w 128"/>
                <a:gd name="T25" fmla="*/ 1 h 160"/>
                <a:gd name="T26" fmla="*/ 1 w 128"/>
                <a:gd name="T27" fmla="*/ 1 h 160"/>
                <a:gd name="T28" fmla="*/ 1 w 128"/>
                <a:gd name="T29" fmla="*/ 1 h 160"/>
                <a:gd name="T30" fmla="*/ 1 w 128"/>
                <a:gd name="T31" fmla="*/ 1 h 160"/>
                <a:gd name="T32" fmla="*/ 1 w 128"/>
                <a:gd name="T33" fmla="*/ 1 h 160"/>
                <a:gd name="T34" fmla="*/ 1 w 128"/>
                <a:gd name="T35" fmla="*/ 1 h 160"/>
                <a:gd name="T36" fmla="*/ 1 w 128"/>
                <a:gd name="T37" fmla="*/ 1 h 160"/>
                <a:gd name="T38" fmla="*/ 1 w 128"/>
                <a:gd name="T39" fmla="*/ 1 h 160"/>
                <a:gd name="T40" fmla="*/ 1 w 128"/>
                <a:gd name="T41" fmla="*/ 1 h 160"/>
                <a:gd name="T42" fmla="*/ 1 w 128"/>
                <a:gd name="T43" fmla="*/ 1 h 160"/>
                <a:gd name="T44" fmla="*/ 1 w 128"/>
                <a:gd name="T45" fmla="*/ 1 h 160"/>
                <a:gd name="T46" fmla="*/ 1 w 128"/>
                <a:gd name="T47" fmla="*/ 1 h 160"/>
                <a:gd name="T48" fmla="*/ 1 w 128"/>
                <a:gd name="T49" fmla="*/ 1 h 160"/>
                <a:gd name="T50" fmla="*/ 1 w 128"/>
                <a:gd name="T51" fmla="*/ 1 h 160"/>
                <a:gd name="T52" fmla="*/ 1 w 128"/>
                <a:gd name="T53" fmla="*/ 1 h 160"/>
                <a:gd name="T54" fmla="*/ 1 w 128"/>
                <a:gd name="T55" fmla="*/ 1 h 160"/>
                <a:gd name="T56" fmla="*/ 1 w 128"/>
                <a:gd name="T57" fmla="*/ 1 h 160"/>
                <a:gd name="T58" fmla="*/ 1 w 128"/>
                <a:gd name="T59" fmla="*/ 0 h 16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28"/>
                <a:gd name="T91" fmla="*/ 0 h 160"/>
                <a:gd name="T92" fmla="*/ 128 w 128"/>
                <a:gd name="T93" fmla="*/ 160 h 16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28" h="160">
                  <a:moveTo>
                    <a:pt x="40" y="0"/>
                  </a:moveTo>
                  <a:lnTo>
                    <a:pt x="38" y="5"/>
                  </a:lnTo>
                  <a:lnTo>
                    <a:pt x="32" y="21"/>
                  </a:lnTo>
                  <a:lnTo>
                    <a:pt x="26" y="43"/>
                  </a:lnTo>
                  <a:lnTo>
                    <a:pt x="18" y="69"/>
                  </a:lnTo>
                  <a:lnTo>
                    <a:pt x="11" y="94"/>
                  </a:lnTo>
                  <a:lnTo>
                    <a:pt x="5" y="116"/>
                  </a:lnTo>
                  <a:lnTo>
                    <a:pt x="1" y="132"/>
                  </a:lnTo>
                  <a:lnTo>
                    <a:pt x="0" y="138"/>
                  </a:lnTo>
                  <a:lnTo>
                    <a:pt x="88" y="160"/>
                  </a:lnTo>
                  <a:lnTo>
                    <a:pt x="91" y="154"/>
                  </a:lnTo>
                  <a:lnTo>
                    <a:pt x="95" y="139"/>
                  </a:lnTo>
                  <a:lnTo>
                    <a:pt x="100" y="117"/>
                  </a:lnTo>
                  <a:lnTo>
                    <a:pt x="107" y="92"/>
                  </a:lnTo>
                  <a:lnTo>
                    <a:pt x="114" y="66"/>
                  </a:lnTo>
                  <a:lnTo>
                    <a:pt x="118" y="45"/>
                  </a:lnTo>
                  <a:lnTo>
                    <a:pt x="123" y="30"/>
                  </a:lnTo>
                  <a:lnTo>
                    <a:pt x="125" y="24"/>
                  </a:lnTo>
                  <a:lnTo>
                    <a:pt x="126" y="24"/>
                  </a:lnTo>
                  <a:lnTo>
                    <a:pt x="128" y="24"/>
                  </a:lnTo>
                  <a:lnTo>
                    <a:pt x="128" y="23"/>
                  </a:lnTo>
                  <a:lnTo>
                    <a:pt x="125" y="21"/>
                  </a:lnTo>
                  <a:lnTo>
                    <a:pt x="118" y="19"/>
                  </a:lnTo>
                  <a:lnTo>
                    <a:pt x="108" y="15"/>
                  </a:lnTo>
                  <a:lnTo>
                    <a:pt x="95" y="11"/>
                  </a:lnTo>
                  <a:lnTo>
                    <a:pt x="80" y="8"/>
                  </a:lnTo>
                  <a:lnTo>
                    <a:pt x="66" y="3"/>
                  </a:lnTo>
                  <a:lnTo>
                    <a:pt x="51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97" y="1999"/>
              <a:ext cx="47" cy="66"/>
            </a:xfrm>
            <a:custGeom>
              <a:avLst/>
              <a:gdLst>
                <a:gd name="T0" fmla="*/ 1 w 93"/>
                <a:gd name="T1" fmla="*/ 0 h 134"/>
                <a:gd name="T2" fmla="*/ 1 w 93"/>
                <a:gd name="T3" fmla="*/ 0 h 134"/>
                <a:gd name="T4" fmla="*/ 1 w 93"/>
                <a:gd name="T5" fmla="*/ 0 h 134"/>
                <a:gd name="T6" fmla="*/ 1 w 93"/>
                <a:gd name="T7" fmla="*/ 0 h 134"/>
                <a:gd name="T8" fmla="*/ 1 w 93"/>
                <a:gd name="T9" fmla="*/ 0 h 134"/>
                <a:gd name="T10" fmla="*/ 1 w 93"/>
                <a:gd name="T11" fmla="*/ 0 h 134"/>
                <a:gd name="T12" fmla="*/ 1 w 93"/>
                <a:gd name="T13" fmla="*/ 0 h 134"/>
                <a:gd name="T14" fmla="*/ 1 w 93"/>
                <a:gd name="T15" fmla="*/ 0 h 134"/>
                <a:gd name="T16" fmla="*/ 0 w 93"/>
                <a:gd name="T17" fmla="*/ 0 h 134"/>
                <a:gd name="T18" fmla="*/ 1 w 93"/>
                <a:gd name="T19" fmla="*/ 0 h 134"/>
                <a:gd name="T20" fmla="*/ 1 w 93"/>
                <a:gd name="T21" fmla="*/ 0 h 134"/>
                <a:gd name="T22" fmla="*/ 1 w 93"/>
                <a:gd name="T23" fmla="*/ 0 h 134"/>
                <a:gd name="T24" fmla="*/ 1 w 93"/>
                <a:gd name="T25" fmla="*/ 0 h 134"/>
                <a:gd name="T26" fmla="*/ 1 w 93"/>
                <a:gd name="T27" fmla="*/ 0 h 134"/>
                <a:gd name="T28" fmla="*/ 1 w 93"/>
                <a:gd name="T29" fmla="*/ 0 h 134"/>
                <a:gd name="T30" fmla="*/ 1 w 93"/>
                <a:gd name="T31" fmla="*/ 0 h 134"/>
                <a:gd name="T32" fmla="*/ 1 w 93"/>
                <a:gd name="T33" fmla="*/ 0 h 134"/>
                <a:gd name="T34" fmla="*/ 1 w 93"/>
                <a:gd name="T35" fmla="*/ 0 h 134"/>
                <a:gd name="T36" fmla="*/ 1 w 93"/>
                <a:gd name="T37" fmla="*/ 0 h 134"/>
                <a:gd name="T38" fmla="*/ 1 w 93"/>
                <a:gd name="T39" fmla="*/ 0 h 134"/>
                <a:gd name="T40" fmla="*/ 1 w 93"/>
                <a:gd name="T41" fmla="*/ 0 h 134"/>
                <a:gd name="T42" fmla="*/ 1 w 93"/>
                <a:gd name="T43" fmla="*/ 0 h 134"/>
                <a:gd name="T44" fmla="*/ 1 w 93"/>
                <a:gd name="T45" fmla="*/ 0 h 134"/>
                <a:gd name="T46" fmla="*/ 1 w 93"/>
                <a:gd name="T47" fmla="*/ 0 h 134"/>
                <a:gd name="T48" fmla="*/ 1 w 93"/>
                <a:gd name="T49" fmla="*/ 0 h 13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134"/>
                <a:gd name="T77" fmla="*/ 93 w 93"/>
                <a:gd name="T78" fmla="*/ 134 h 13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134">
                  <a:moveTo>
                    <a:pt x="62" y="134"/>
                  </a:moveTo>
                  <a:lnTo>
                    <a:pt x="54" y="130"/>
                  </a:lnTo>
                  <a:lnTo>
                    <a:pt x="47" y="128"/>
                  </a:lnTo>
                  <a:lnTo>
                    <a:pt x="39" y="126"/>
                  </a:lnTo>
                  <a:lnTo>
                    <a:pt x="31" y="124"/>
                  </a:lnTo>
                  <a:lnTo>
                    <a:pt x="23" y="121"/>
                  </a:lnTo>
                  <a:lnTo>
                    <a:pt x="15" y="120"/>
                  </a:lnTo>
                  <a:lnTo>
                    <a:pt x="8" y="118"/>
                  </a:lnTo>
                  <a:lnTo>
                    <a:pt x="0" y="117"/>
                  </a:lnTo>
                  <a:lnTo>
                    <a:pt x="5" y="98"/>
                  </a:lnTo>
                  <a:lnTo>
                    <a:pt x="14" y="58"/>
                  </a:lnTo>
                  <a:lnTo>
                    <a:pt x="23" y="19"/>
                  </a:lnTo>
                  <a:lnTo>
                    <a:pt x="28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41" y="5"/>
                  </a:lnTo>
                  <a:lnTo>
                    <a:pt x="52" y="8"/>
                  </a:lnTo>
                  <a:lnTo>
                    <a:pt x="62" y="11"/>
                  </a:lnTo>
                  <a:lnTo>
                    <a:pt x="72" y="14"/>
                  </a:lnTo>
                  <a:lnTo>
                    <a:pt x="84" y="16"/>
                  </a:lnTo>
                  <a:lnTo>
                    <a:pt x="93" y="18"/>
                  </a:lnTo>
                  <a:lnTo>
                    <a:pt x="85" y="46"/>
                  </a:lnTo>
                  <a:lnTo>
                    <a:pt x="77" y="75"/>
                  </a:lnTo>
                  <a:lnTo>
                    <a:pt x="69" y="104"/>
                  </a:lnTo>
                  <a:lnTo>
                    <a:pt x="62" y="134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_x32171984"/>
          <p:cNvSpPr>
            <a:spLocks noChangeArrowheads="1"/>
          </p:cNvSpPr>
          <p:nvPr/>
        </p:nvSpPr>
        <p:spPr bwMode="auto">
          <a:xfrm>
            <a:off x="908720" y="7884368"/>
            <a:ext cx="2997324" cy="763960"/>
          </a:xfrm>
          <a:prstGeom prst="rect">
            <a:avLst/>
          </a:prstGeom>
          <a:solidFill>
            <a:srgbClr val="CCFFCC"/>
          </a:solidFill>
          <a:ln w="4191">
            <a:noFill/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en-US" altLang="ko-KR" sz="1400" dirty="0" smtClean="0">
                <a:latin typeface="+mn-ea"/>
                <a:ea typeface="+mn-ea"/>
              </a:rPr>
              <a:t>** </a:t>
            </a:r>
            <a:r>
              <a:rPr lang="ko-KR" altLang="en-US" sz="1400" dirty="0" smtClean="0">
                <a:latin typeface="+mn-ea"/>
                <a:ea typeface="+mn-ea"/>
              </a:rPr>
              <a:t>실행 결과 </a:t>
            </a:r>
            <a:r>
              <a:rPr lang="en-US" altLang="ko-KR" sz="1400" dirty="0" smtClean="0">
                <a:latin typeface="+mn-ea"/>
                <a:ea typeface="+mn-ea"/>
              </a:rPr>
              <a:t>**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ko-KR" altLang="en-US" sz="1400" dirty="0" smtClean="0">
                <a:latin typeface="+mn-ea"/>
                <a:ea typeface="+mn-ea"/>
              </a:rPr>
              <a:t>현재 </a:t>
            </a:r>
            <a:r>
              <a:rPr lang="ko-KR" altLang="en-US" sz="1400" dirty="0">
                <a:latin typeface="+mn-ea"/>
                <a:ea typeface="+mn-ea"/>
              </a:rPr>
              <a:t>상태는 켜짐</a:t>
            </a:r>
          </a:p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lang="ko-KR" altLang="en-US" sz="1400" dirty="0">
                <a:latin typeface="+mn-ea"/>
                <a:ea typeface="+mn-ea"/>
              </a:rPr>
              <a:t>현재 상태는 꺼짐</a:t>
            </a:r>
            <a:endParaRPr lang="en-US" altLang="ko-KR" sz="1400" dirty="0">
              <a:latin typeface="+mn-ea"/>
              <a:ea typeface="+mn-ea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60648" y="7315606"/>
            <a:ext cx="509588" cy="873993"/>
            <a:chOff x="-91" y="1749"/>
            <a:chExt cx="552" cy="83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-91" y="1749"/>
              <a:ext cx="552" cy="832"/>
            </a:xfrm>
            <a:custGeom>
              <a:avLst/>
              <a:gdLst>
                <a:gd name="T0" fmla="*/ 1 w 1103"/>
                <a:gd name="T1" fmla="*/ 2 h 1663"/>
                <a:gd name="T2" fmla="*/ 1 w 1103"/>
                <a:gd name="T3" fmla="*/ 2 h 1663"/>
                <a:gd name="T4" fmla="*/ 1 w 1103"/>
                <a:gd name="T5" fmla="*/ 1 h 1663"/>
                <a:gd name="T6" fmla="*/ 2 w 1103"/>
                <a:gd name="T7" fmla="*/ 1 h 1663"/>
                <a:gd name="T8" fmla="*/ 2 w 1103"/>
                <a:gd name="T9" fmla="*/ 1 h 1663"/>
                <a:gd name="T10" fmla="*/ 2 w 1103"/>
                <a:gd name="T11" fmla="*/ 1 h 1663"/>
                <a:gd name="T12" fmla="*/ 2 w 1103"/>
                <a:gd name="T13" fmla="*/ 1 h 1663"/>
                <a:gd name="T14" fmla="*/ 2 w 1103"/>
                <a:gd name="T15" fmla="*/ 1 h 1663"/>
                <a:gd name="T16" fmla="*/ 2 w 1103"/>
                <a:gd name="T17" fmla="*/ 1 h 1663"/>
                <a:gd name="T18" fmla="*/ 2 w 1103"/>
                <a:gd name="T19" fmla="*/ 1 h 1663"/>
                <a:gd name="T20" fmla="*/ 3 w 1103"/>
                <a:gd name="T21" fmla="*/ 1 h 1663"/>
                <a:gd name="T22" fmla="*/ 3 w 1103"/>
                <a:gd name="T23" fmla="*/ 1 h 1663"/>
                <a:gd name="T24" fmla="*/ 3 w 1103"/>
                <a:gd name="T25" fmla="*/ 1 h 1663"/>
                <a:gd name="T26" fmla="*/ 3 w 1103"/>
                <a:gd name="T27" fmla="*/ 1 h 1663"/>
                <a:gd name="T28" fmla="*/ 3 w 1103"/>
                <a:gd name="T29" fmla="*/ 1 h 1663"/>
                <a:gd name="T30" fmla="*/ 3 w 1103"/>
                <a:gd name="T31" fmla="*/ 0 h 1663"/>
                <a:gd name="T32" fmla="*/ 4 w 1103"/>
                <a:gd name="T33" fmla="*/ 1 h 1663"/>
                <a:gd name="T34" fmla="*/ 4 w 1103"/>
                <a:gd name="T35" fmla="*/ 1 h 1663"/>
                <a:gd name="T36" fmla="*/ 4 w 1103"/>
                <a:gd name="T37" fmla="*/ 2 h 1663"/>
                <a:gd name="T38" fmla="*/ 4 w 1103"/>
                <a:gd name="T39" fmla="*/ 2 h 1663"/>
                <a:gd name="T40" fmla="*/ 4 w 1103"/>
                <a:gd name="T41" fmla="*/ 3 h 1663"/>
                <a:gd name="T42" fmla="*/ 4 w 1103"/>
                <a:gd name="T43" fmla="*/ 3 h 1663"/>
                <a:gd name="T44" fmla="*/ 5 w 1103"/>
                <a:gd name="T45" fmla="*/ 3 h 1663"/>
                <a:gd name="T46" fmla="*/ 5 w 1103"/>
                <a:gd name="T47" fmla="*/ 3 h 1663"/>
                <a:gd name="T48" fmla="*/ 5 w 1103"/>
                <a:gd name="T49" fmla="*/ 4 h 1663"/>
                <a:gd name="T50" fmla="*/ 5 w 1103"/>
                <a:gd name="T51" fmla="*/ 4 h 1663"/>
                <a:gd name="T52" fmla="*/ 5 w 1103"/>
                <a:gd name="T53" fmla="*/ 4 h 1663"/>
                <a:gd name="T54" fmla="*/ 4 w 1103"/>
                <a:gd name="T55" fmla="*/ 5 h 1663"/>
                <a:gd name="T56" fmla="*/ 4 w 1103"/>
                <a:gd name="T57" fmla="*/ 5 h 1663"/>
                <a:gd name="T58" fmla="*/ 4 w 1103"/>
                <a:gd name="T59" fmla="*/ 5 h 1663"/>
                <a:gd name="T60" fmla="*/ 4 w 1103"/>
                <a:gd name="T61" fmla="*/ 5 h 1663"/>
                <a:gd name="T62" fmla="*/ 4 w 1103"/>
                <a:gd name="T63" fmla="*/ 5 h 1663"/>
                <a:gd name="T64" fmla="*/ 4 w 1103"/>
                <a:gd name="T65" fmla="*/ 6 h 1663"/>
                <a:gd name="T66" fmla="*/ 4 w 1103"/>
                <a:gd name="T67" fmla="*/ 6 h 1663"/>
                <a:gd name="T68" fmla="*/ 4 w 1103"/>
                <a:gd name="T69" fmla="*/ 6 h 1663"/>
                <a:gd name="T70" fmla="*/ 4 w 1103"/>
                <a:gd name="T71" fmla="*/ 6 h 1663"/>
                <a:gd name="T72" fmla="*/ 4 w 1103"/>
                <a:gd name="T73" fmla="*/ 7 h 1663"/>
                <a:gd name="T74" fmla="*/ 3 w 1103"/>
                <a:gd name="T75" fmla="*/ 7 h 1663"/>
                <a:gd name="T76" fmla="*/ 3 w 1103"/>
                <a:gd name="T77" fmla="*/ 7 h 1663"/>
                <a:gd name="T78" fmla="*/ 3 w 1103"/>
                <a:gd name="T79" fmla="*/ 7 h 1663"/>
                <a:gd name="T80" fmla="*/ 3 w 1103"/>
                <a:gd name="T81" fmla="*/ 7 h 1663"/>
                <a:gd name="T82" fmla="*/ 2 w 1103"/>
                <a:gd name="T83" fmla="*/ 6 h 1663"/>
                <a:gd name="T84" fmla="*/ 2 w 1103"/>
                <a:gd name="T85" fmla="*/ 6 h 1663"/>
                <a:gd name="T86" fmla="*/ 2 w 1103"/>
                <a:gd name="T87" fmla="*/ 6 h 1663"/>
                <a:gd name="T88" fmla="*/ 2 w 1103"/>
                <a:gd name="T89" fmla="*/ 6 h 1663"/>
                <a:gd name="T90" fmla="*/ 2 w 1103"/>
                <a:gd name="T91" fmla="*/ 6 h 1663"/>
                <a:gd name="T92" fmla="*/ 2 w 1103"/>
                <a:gd name="T93" fmla="*/ 6 h 1663"/>
                <a:gd name="T94" fmla="*/ 2 w 1103"/>
                <a:gd name="T95" fmla="*/ 5 h 1663"/>
                <a:gd name="T96" fmla="*/ 2 w 1103"/>
                <a:gd name="T97" fmla="*/ 5 h 1663"/>
                <a:gd name="T98" fmla="*/ 2 w 1103"/>
                <a:gd name="T99" fmla="*/ 5 h 1663"/>
                <a:gd name="T100" fmla="*/ 2 w 1103"/>
                <a:gd name="T101" fmla="*/ 5 h 1663"/>
                <a:gd name="T102" fmla="*/ 1 w 1103"/>
                <a:gd name="T103" fmla="*/ 5 h 1663"/>
                <a:gd name="T104" fmla="*/ 1 w 1103"/>
                <a:gd name="T105" fmla="*/ 5 h 1663"/>
                <a:gd name="T106" fmla="*/ 1 w 1103"/>
                <a:gd name="T107" fmla="*/ 5 h 1663"/>
                <a:gd name="T108" fmla="*/ 1 w 1103"/>
                <a:gd name="T109" fmla="*/ 5 h 1663"/>
                <a:gd name="T110" fmla="*/ 1 w 1103"/>
                <a:gd name="T111" fmla="*/ 3 h 1663"/>
                <a:gd name="T112" fmla="*/ 1 w 1103"/>
                <a:gd name="T113" fmla="*/ 3 h 16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3"/>
                <a:gd name="T172" fmla="*/ 0 h 1663"/>
                <a:gd name="T173" fmla="*/ 1103 w 1103"/>
                <a:gd name="T174" fmla="*/ 1663 h 16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3" h="1663">
                  <a:moveTo>
                    <a:pt x="0" y="557"/>
                  </a:moveTo>
                  <a:lnTo>
                    <a:pt x="7" y="505"/>
                  </a:lnTo>
                  <a:lnTo>
                    <a:pt x="19" y="453"/>
                  </a:lnTo>
                  <a:lnTo>
                    <a:pt x="38" y="402"/>
                  </a:lnTo>
                  <a:lnTo>
                    <a:pt x="60" y="353"/>
                  </a:lnTo>
                  <a:lnTo>
                    <a:pt x="86" y="306"/>
                  </a:lnTo>
                  <a:lnTo>
                    <a:pt x="114" y="260"/>
                  </a:lnTo>
                  <a:lnTo>
                    <a:pt x="144" y="216"/>
                  </a:lnTo>
                  <a:lnTo>
                    <a:pt x="175" y="175"/>
                  </a:lnTo>
                  <a:lnTo>
                    <a:pt x="205" y="139"/>
                  </a:lnTo>
                  <a:lnTo>
                    <a:pt x="235" y="104"/>
                  </a:lnTo>
                  <a:lnTo>
                    <a:pt x="261" y="74"/>
                  </a:lnTo>
                  <a:lnTo>
                    <a:pt x="287" y="50"/>
                  </a:lnTo>
                  <a:lnTo>
                    <a:pt x="306" y="29"/>
                  </a:lnTo>
                  <a:lnTo>
                    <a:pt x="322" y="14"/>
                  </a:lnTo>
                  <a:lnTo>
                    <a:pt x="333" y="5"/>
                  </a:lnTo>
                  <a:lnTo>
                    <a:pt x="336" y="1"/>
                  </a:lnTo>
                  <a:lnTo>
                    <a:pt x="337" y="1"/>
                  </a:lnTo>
                  <a:lnTo>
                    <a:pt x="342" y="3"/>
                  </a:lnTo>
                  <a:lnTo>
                    <a:pt x="349" y="4"/>
                  </a:lnTo>
                  <a:lnTo>
                    <a:pt x="357" y="5"/>
                  </a:lnTo>
                  <a:lnTo>
                    <a:pt x="368" y="6"/>
                  </a:lnTo>
                  <a:lnTo>
                    <a:pt x="380" y="8"/>
                  </a:lnTo>
                  <a:lnTo>
                    <a:pt x="394" y="11"/>
                  </a:lnTo>
                  <a:lnTo>
                    <a:pt x="409" y="13"/>
                  </a:lnTo>
                  <a:lnTo>
                    <a:pt x="424" y="15"/>
                  </a:lnTo>
                  <a:lnTo>
                    <a:pt x="440" y="19"/>
                  </a:lnTo>
                  <a:lnTo>
                    <a:pt x="456" y="21"/>
                  </a:lnTo>
                  <a:lnTo>
                    <a:pt x="472" y="24"/>
                  </a:lnTo>
                  <a:lnTo>
                    <a:pt x="488" y="28"/>
                  </a:lnTo>
                  <a:lnTo>
                    <a:pt x="503" y="31"/>
                  </a:lnTo>
                  <a:lnTo>
                    <a:pt x="517" y="35"/>
                  </a:lnTo>
                  <a:lnTo>
                    <a:pt x="530" y="38"/>
                  </a:lnTo>
                  <a:lnTo>
                    <a:pt x="548" y="43"/>
                  </a:lnTo>
                  <a:lnTo>
                    <a:pt x="565" y="44"/>
                  </a:lnTo>
                  <a:lnTo>
                    <a:pt x="582" y="44"/>
                  </a:lnTo>
                  <a:lnTo>
                    <a:pt x="598" y="43"/>
                  </a:lnTo>
                  <a:lnTo>
                    <a:pt x="613" y="41"/>
                  </a:lnTo>
                  <a:lnTo>
                    <a:pt x="628" y="36"/>
                  </a:lnTo>
                  <a:lnTo>
                    <a:pt x="643" y="31"/>
                  </a:lnTo>
                  <a:lnTo>
                    <a:pt x="656" y="27"/>
                  </a:lnTo>
                  <a:lnTo>
                    <a:pt x="670" y="21"/>
                  </a:lnTo>
                  <a:lnTo>
                    <a:pt x="685" y="16"/>
                  </a:lnTo>
                  <a:lnTo>
                    <a:pt x="700" y="12"/>
                  </a:lnTo>
                  <a:lnTo>
                    <a:pt x="715" y="7"/>
                  </a:lnTo>
                  <a:lnTo>
                    <a:pt x="731" y="4"/>
                  </a:lnTo>
                  <a:lnTo>
                    <a:pt x="747" y="1"/>
                  </a:lnTo>
                  <a:lnTo>
                    <a:pt x="765" y="0"/>
                  </a:lnTo>
                  <a:lnTo>
                    <a:pt x="783" y="1"/>
                  </a:lnTo>
                  <a:lnTo>
                    <a:pt x="806" y="34"/>
                  </a:lnTo>
                  <a:lnTo>
                    <a:pt x="829" y="68"/>
                  </a:lnTo>
                  <a:lnTo>
                    <a:pt x="850" y="104"/>
                  </a:lnTo>
                  <a:lnTo>
                    <a:pt x="868" y="141"/>
                  </a:lnTo>
                  <a:lnTo>
                    <a:pt x="887" y="180"/>
                  </a:lnTo>
                  <a:lnTo>
                    <a:pt x="903" y="219"/>
                  </a:lnTo>
                  <a:lnTo>
                    <a:pt x="918" y="261"/>
                  </a:lnTo>
                  <a:lnTo>
                    <a:pt x="932" y="302"/>
                  </a:lnTo>
                  <a:lnTo>
                    <a:pt x="944" y="345"/>
                  </a:lnTo>
                  <a:lnTo>
                    <a:pt x="955" y="386"/>
                  </a:lnTo>
                  <a:lnTo>
                    <a:pt x="964" y="429"/>
                  </a:lnTo>
                  <a:lnTo>
                    <a:pt x="972" y="472"/>
                  </a:lnTo>
                  <a:lnTo>
                    <a:pt x="979" y="514"/>
                  </a:lnTo>
                  <a:lnTo>
                    <a:pt x="985" y="556"/>
                  </a:lnTo>
                  <a:lnTo>
                    <a:pt x="988" y="597"/>
                  </a:lnTo>
                  <a:lnTo>
                    <a:pt x="991" y="638"/>
                  </a:lnTo>
                  <a:lnTo>
                    <a:pt x="994" y="647"/>
                  </a:lnTo>
                  <a:lnTo>
                    <a:pt x="1004" y="658"/>
                  </a:lnTo>
                  <a:lnTo>
                    <a:pt x="1020" y="672"/>
                  </a:lnTo>
                  <a:lnTo>
                    <a:pt x="1038" y="687"/>
                  </a:lnTo>
                  <a:lnTo>
                    <a:pt x="1056" y="703"/>
                  </a:lnTo>
                  <a:lnTo>
                    <a:pt x="1075" y="718"/>
                  </a:lnTo>
                  <a:lnTo>
                    <a:pt x="1088" y="732"/>
                  </a:lnTo>
                  <a:lnTo>
                    <a:pt x="1099" y="744"/>
                  </a:lnTo>
                  <a:lnTo>
                    <a:pt x="1103" y="759"/>
                  </a:lnTo>
                  <a:lnTo>
                    <a:pt x="1103" y="778"/>
                  </a:lnTo>
                  <a:lnTo>
                    <a:pt x="1100" y="802"/>
                  </a:lnTo>
                  <a:lnTo>
                    <a:pt x="1092" y="831"/>
                  </a:lnTo>
                  <a:lnTo>
                    <a:pt x="1082" y="862"/>
                  </a:lnTo>
                  <a:lnTo>
                    <a:pt x="1069" y="897"/>
                  </a:lnTo>
                  <a:lnTo>
                    <a:pt x="1054" y="931"/>
                  </a:lnTo>
                  <a:lnTo>
                    <a:pt x="1037" y="968"/>
                  </a:lnTo>
                  <a:lnTo>
                    <a:pt x="1018" y="1006"/>
                  </a:lnTo>
                  <a:lnTo>
                    <a:pt x="1000" y="1043"/>
                  </a:lnTo>
                  <a:lnTo>
                    <a:pt x="981" y="1080"/>
                  </a:lnTo>
                  <a:lnTo>
                    <a:pt x="962" y="1116"/>
                  </a:lnTo>
                  <a:lnTo>
                    <a:pt x="944" y="1148"/>
                  </a:lnTo>
                  <a:lnTo>
                    <a:pt x="927" y="1179"/>
                  </a:lnTo>
                  <a:lnTo>
                    <a:pt x="912" y="1206"/>
                  </a:lnTo>
                  <a:lnTo>
                    <a:pt x="898" y="1229"/>
                  </a:lnTo>
                  <a:lnTo>
                    <a:pt x="894" y="1231"/>
                  </a:lnTo>
                  <a:lnTo>
                    <a:pt x="886" y="1231"/>
                  </a:lnTo>
                  <a:lnTo>
                    <a:pt x="876" y="1231"/>
                  </a:lnTo>
                  <a:lnTo>
                    <a:pt x="866" y="1230"/>
                  </a:lnTo>
                  <a:lnTo>
                    <a:pt x="856" y="1230"/>
                  </a:lnTo>
                  <a:lnTo>
                    <a:pt x="847" y="1230"/>
                  </a:lnTo>
                  <a:lnTo>
                    <a:pt x="838" y="1232"/>
                  </a:lnTo>
                  <a:lnTo>
                    <a:pt x="834" y="1238"/>
                  </a:lnTo>
                  <a:lnTo>
                    <a:pt x="817" y="1260"/>
                  </a:lnTo>
                  <a:lnTo>
                    <a:pt x="806" y="1285"/>
                  </a:lnTo>
                  <a:lnTo>
                    <a:pt x="803" y="1313"/>
                  </a:lnTo>
                  <a:lnTo>
                    <a:pt x="803" y="1341"/>
                  </a:lnTo>
                  <a:lnTo>
                    <a:pt x="807" y="1369"/>
                  </a:lnTo>
                  <a:lnTo>
                    <a:pt x="814" y="1397"/>
                  </a:lnTo>
                  <a:lnTo>
                    <a:pt x="824" y="1425"/>
                  </a:lnTo>
                  <a:lnTo>
                    <a:pt x="834" y="1450"/>
                  </a:lnTo>
                  <a:lnTo>
                    <a:pt x="837" y="1471"/>
                  </a:lnTo>
                  <a:lnTo>
                    <a:pt x="834" y="1498"/>
                  </a:lnTo>
                  <a:lnTo>
                    <a:pt x="826" y="1528"/>
                  </a:lnTo>
                  <a:lnTo>
                    <a:pt x="814" y="1561"/>
                  </a:lnTo>
                  <a:lnTo>
                    <a:pt x="798" y="1592"/>
                  </a:lnTo>
                  <a:lnTo>
                    <a:pt x="780" y="1619"/>
                  </a:lnTo>
                  <a:lnTo>
                    <a:pt x="761" y="1641"/>
                  </a:lnTo>
                  <a:lnTo>
                    <a:pt x="742" y="1655"/>
                  </a:lnTo>
                  <a:lnTo>
                    <a:pt x="722" y="1662"/>
                  </a:lnTo>
                  <a:lnTo>
                    <a:pt x="700" y="1663"/>
                  </a:lnTo>
                  <a:lnTo>
                    <a:pt x="678" y="1661"/>
                  </a:lnTo>
                  <a:lnTo>
                    <a:pt x="656" y="1654"/>
                  </a:lnTo>
                  <a:lnTo>
                    <a:pt x="633" y="1644"/>
                  </a:lnTo>
                  <a:lnTo>
                    <a:pt x="610" y="1631"/>
                  </a:lnTo>
                  <a:lnTo>
                    <a:pt x="588" y="1615"/>
                  </a:lnTo>
                  <a:lnTo>
                    <a:pt x="568" y="1597"/>
                  </a:lnTo>
                  <a:lnTo>
                    <a:pt x="548" y="1578"/>
                  </a:lnTo>
                  <a:lnTo>
                    <a:pt x="531" y="1558"/>
                  </a:lnTo>
                  <a:lnTo>
                    <a:pt x="515" y="1538"/>
                  </a:lnTo>
                  <a:lnTo>
                    <a:pt x="502" y="1516"/>
                  </a:lnTo>
                  <a:lnTo>
                    <a:pt x="492" y="1496"/>
                  </a:lnTo>
                  <a:lnTo>
                    <a:pt x="485" y="1475"/>
                  </a:lnTo>
                  <a:lnTo>
                    <a:pt x="483" y="1457"/>
                  </a:lnTo>
                  <a:lnTo>
                    <a:pt x="484" y="1441"/>
                  </a:lnTo>
                  <a:lnTo>
                    <a:pt x="486" y="1418"/>
                  </a:lnTo>
                  <a:lnTo>
                    <a:pt x="491" y="1392"/>
                  </a:lnTo>
                  <a:lnTo>
                    <a:pt x="492" y="1370"/>
                  </a:lnTo>
                  <a:lnTo>
                    <a:pt x="484" y="1358"/>
                  </a:lnTo>
                  <a:lnTo>
                    <a:pt x="469" y="1346"/>
                  </a:lnTo>
                  <a:lnTo>
                    <a:pt x="450" y="1341"/>
                  </a:lnTo>
                  <a:lnTo>
                    <a:pt x="431" y="1336"/>
                  </a:lnTo>
                  <a:lnTo>
                    <a:pt x="411" y="1334"/>
                  </a:lnTo>
                  <a:lnTo>
                    <a:pt x="392" y="1330"/>
                  </a:lnTo>
                  <a:lnTo>
                    <a:pt x="373" y="1326"/>
                  </a:lnTo>
                  <a:lnTo>
                    <a:pt x="358" y="1316"/>
                  </a:lnTo>
                  <a:lnTo>
                    <a:pt x="345" y="1302"/>
                  </a:lnTo>
                  <a:lnTo>
                    <a:pt x="337" y="1286"/>
                  </a:lnTo>
                  <a:lnTo>
                    <a:pt x="335" y="1268"/>
                  </a:lnTo>
                  <a:lnTo>
                    <a:pt x="335" y="1247"/>
                  </a:lnTo>
                  <a:lnTo>
                    <a:pt x="336" y="1225"/>
                  </a:lnTo>
                  <a:lnTo>
                    <a:pt x="337" y="1205"/>
                  </a:lnTo>
                  <a:lnTo>
                    <a:pt x="337" y="1185"/>
                  </a:lnTo>
                  <a:lnTo>
                    <a:pt x="335" y="1168"/>
                  </a:lnTo>
                  <a:lnTo>
                    <a:pt x="327" y="1155"/>
                  </a:lnTo>
                  <a:lnTo>
                    <a:pt x="315" y="1143"/>
                  </a:lnTo>
                  <a:lnTo>
                    <a:pt x="304" y="1133"/>
                  </a:lnTo>
                  <a:lnTo>
                    <a:pt x="290" y="1123"/>
                  </a:lnTo>
                  <a:lnTo>
                    <a:pt x="276" y="1113"/>
                  </a:lnTo>
                  <a:lnTo>
                    <a:pt x="261" y="1105"/>
                  </a:lnTo>
                  <a:lnTo>
                    <a:pt x="246" y="1097"/>
                  </a:lnTo>
                  <a:lnTo>
                    <a:pt x="229" y="1090"/>
                  </a:lnTo>
                  <a:lnTo>
                    <a:pt x="213" y="1084"/>
                  </a:lnTo>
                  <a:lnTo>
                    <a:pt x="196" y="1077"/>
                  </a:lnTo>
                  <a:lnTo>
                    <a:pt x="178" y="1070"/>
                  </a:lnTo>
                  <a:lnTo>
                    <a:pt x="161" y="1063"/>
                  </a:lnTo>
                  <a:lnTo>
                    <a:pt x="144" y="1056"/>
                  </a:lnTo>
                  <a:lnTo>
                    <a:pt x="128" y="1049"/>
                  </a:lnTo>
                  <a:lnTo>
                    <a:pt x="110" y="1042"/>
                  </a:lnTo>
                  <a:lnTo>
                    <a:pt x="94" y="1034"/>
                  </a:lnTo>
                  <a:lnTo>
                    <a:pt x="78" y="1026"/>
                  </a:lnTo>
                  <a:lnTo>
                    <a:pt x="63" y="937"/>
                  </a:lnTo>
                  <a:lnTo>
                    <a:pt x="49" y="850"/>
                  </a:lnTo>
                  <a:lnTo>
                    <a:pt x="36" y="767"/>
                  </a:lnTo>
                  <a:lnTo>
                    <a:pt x="24" y="693"/>
                  </a:lnTo>
                  <a:lnTo>
                    <a:pt x="14" y="631"/>
                  </a:lnTo>
                  <a:lnTo>
                    <a:pt x="7" y="585"/>
                  </a:lnTo>
                  <a:lnTo>
                    <a:pt x="1" y="558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FFF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77" y="1804"/>
              <a:ext cx="523" cy="721"/>
            </a:xfrm>
            <a:custGeom>
              <a:avLst/>
              <a:gdLst>
                <a:gd name="T0" fmla="*/ 4 w 1044"/>
                <a:gd name="T1" fmla="*/ 3 h 1440"/>
                <a:gd name="T2" fmla="*/ 4 w 1044"/>
                <a:gd name="T3" fmla="*/ 3 h 1440"/>
                <a:gd name="T4" fmla="*/ 4 w 1044"/>
                <a:gd name="T5" fmla="*/ 2 h 1440"/>
                <a:gd name="T6" fmla="*/ 4 w 1044"/>
                <a:gd name="T7" fmla="*/ 1 h 1440"/>
                <a:gd name="T8" fmla="*/ 4 w 1044"/>
                <a:gd name="T9" fmla="*/ 1 h 1440"/>
                <a:gd name="T10" fmla="*/ 4 w 1044"/>
                <a:gd name="T11" fmla="*/ 1 h 1440"/>
                <a:gd name="T12" fmla="*/ 4 w 1044"/>
                <a:gd name="T13" fmla="*/ 1 h 1440"/>
                <a:gd name="T14" fmla="*/ 3 w 1044"/>
                <a:gd name="T15" fmla="*/ 1 h 1440"/>
                <a:gd name="T16" fmla="*/ 3 w 1044"/>
                <a:gd name="T17" fmla="*/ 1 h 1440"/>
                <a:gd name="T18" fmla="*/ 3 w 1044"/>
                <a:gd name="T19" fmla="*/ 1 h 1440"/>
                <a:gd name="T20" fmla="*/ 3 w 1044"/>
                <a:gd name="T21" fmla="*/ 1 h 1440"/>
                <a:gd name="T22" fmla="*/ 3 w 1044"/>
                <a:gd name="T23" fmla="*/ 1 h 1440"/>
                <a:gd name="T24" fmla="*/ 2 w 1044"/>
                <a:gd name="T25" fmla="*/ 1 h 1440"/>
                <a:gd name="T26" fmla="*/ 2 w 1044"/>
                <a:gd name="T27" fmla="*/ 0 h 1440"/>
                <a:gd name="T28" fmla="*/ 2 w 1044"/>
                <a:gd name="T29" fmla="*/ 1 h 1440"/>
                <a:gd name="T30" fmla="*/ 2 w 1044"/>
                <a:gd name="T31" fmla="*/ 1 h 1440"/>
                <a:gd name="T32" fmla="*/ 2 w 1044"/>
                <a:gd name="T33" fmla="*/ 1 h 1440"/>
                <a:gd name="T34" fmla="*/ 2 w 1044"/>
                <a:gd name="T35" fmla="*/ 1 h 1440"/>
                <a:gd name="T36" fmla="*/ 2 w 1044"/>
                <a:gd name="T37" fmla="*/ 1 h 1440"/>
                <a:gd name="T38" fmla="*/ 1 w 1044"/>
                <a:gd name="T39" fmla="*/ 1 h 1440"/>
                <a:gd name="T40" fmla="*/ 1 w 1044"/>
                <a:gd name="T41" fmla="*/ 1 h 1440"/>
                <a:gd name="T42" fmla="*/ 1 w 1044"/>
                <a:gd name="T43" fmla="*/ 1 h 1440"/>
                <a:gd name="T44" fmla="*/ 1 w 1044"/>
                <a:gd name="T45" fmla="*/ 2 h 1440"/>
                <a:gd name="T46" fmla="*/ 1 w 1044"/>
                <a:gd name="T47" fmla="*/ 2 h 1440"/>
                <a:gd name="T48" fmla="*/ 1 w 1044"/>
                <a:gd name="T49" fmla="*/ 2 h 1440"/>
                <a:gd name="T50" fmla="*/ 1 w 1044"/>
                <a:gd name="T51" fmla="*/ 2 h 1440"/>
                <a:gd name="T52" fmla="*/ 1 w 1044"/>
                <a:gd name="T53" fmla="*/ 3 h 1440"/>
                <a:gd name="T54" fmla="*/ 1 w 1044"/>
                <a:gd name="T55" fmla="*/ 4 h 1440"/>
                <a:gd name="T56" fmla="*/ 1 w 1044"/>
                <a:gd name="T57" fmla="*/ 4 h 1440"/>
                <a:gd name="T58" fmla="*/ 1 w 1044"/>
                <a:gd name="T59" fmla="*/ 4 h 1440"/>
                <a:gd name="T60" fmla="*/ 2 w 1044"/>
                <a:gd name="T61" fmla="*/ 4 h 1440"/>
                <a:gd name="T62" fmla="*/ 2 w 1044"/>
                <a:gd name="T63" fmla="*/ 4 h 1440"/>
                <a:gd name="T64" fmla="*/ 2 w 1044"/>
                <a:gd name="T65" fmla="*/ 4 h 1440"/>
                <a:gd name="T66" fmla="*/ 2 w 1044"/>
                <a:gd name="T67" fmla="*/ 5 h 1440"/>
                <a:gd name="T68" fmla="*/ 2 w 1044"/>
                <a:gd name="T69" fmla="*/ 5 h 1440"/>
                <a:gd name="T70" fmla="*/ 3 w 1044"/>
                <a:gd name="T71" fmla="*/ 5 h 1440"/>
                <a:gd name="T72" fmla="*/ 3 w 1044"/>
                <a:gd name="T73" fmla="*/ 5 h 1440"/>
                <a:gd name="T74" fmla="*/ 3 w 1044"/>
                <a:gd name="T75" fmla="*/ 5 h 1440"/>
                <a:gd name="T76" fmla="*/ 3 w 1044"/>
                <a:gd name="T77" fmla="*/ 5 h 1440"/>
                <a:gd name="T78" fmla="*/ 3 w 1044"/>
                <a:gd name="T79" fmla="*/ 5 h 1440"/>
                <a:gd name="T80" fmla="*/ 3 w 1044"/>
                <a:gd name="T81" fmla="*/ 5 h 1440"/>
                <a:gd name="T82" fmla="*/ 3 w 1044"/>
                <a:gd name="T83" fmla="*/ 6 h 1440"/>
                <a:gd name="T84" fmla="*/ 3 w 1044"/>
                <a:gd name="T85" fmla="*/ 6 h 1440"/>
                <a:gd name="T86" fmla="*/ 3 w 1044"/>
                <a:gd name="T87" fmla="*/ 6 h 1440"/>
                <a:gd name="T88" fmla="*/ 3 w 1044"/>
                <a:gd name="T89" fmla="*/ 6 h 1440"/>
                <a:gd name="T90" fmla="*/ 3 w 1044"/>
                <a:gd name="T91" fmla="*/ 6 h 1440"/>
                <a:gd name="T92" fmla="*/ 3 w 1044"/>
                <a:gd name="T93" fmla="*/ 6 h 1440"/>
                <a:gd name="T94" fmla="*/ 3 w 1044"/>
                <a:gd name="T95" fmla="*/ 5 h 1440"/>
                <a:gd name="T96" fmla="*/ 3 w 1044"/>
                <a:gd name="T97" fmla="*/ 5 h 1440"/>
                <a:gd name="T98" fmla="*/ 3 w 1044"/>
                <a:gd name="T99" fmla="*/ 5 h 1440"/>
                <a:gd name="T100" fmla="*/ 3 w 1044"/>
                <a:gd name="T101" fmla="*/ 5 h 1440"/>
                <a:gd name="T102" fmla="*/ 2 w 1044"/>
                <a:gd name="T103" fmla="*/ 5 h 1440"/>
                <a:gd name="T104" fmla="*/ 2 w 1044"/>
                <a:gd name="T105" fmla="*/ 5 h 1440"/>
                <a:gd name="T106" fmla="*/ 2 w 1044"/>
                <a:gd name="T107" fmla="*/ 4 h 1440"/>
                <a:gd name="T108" fmla="*/ 2 w 1044"/>
                <a:gd name="T109" fmla="*/ 4 h 1440"/>
                <a:gd name="T110" fmla="*/ 3 w 1044"/>
                <a:gd name="T111" fmla="*/ 4 h 1440"/>
                <a:gd name="T112" fmla="*/ 3 w 1044"/>
                <a:gd name="T113" fmla="*/ 4 h 1440"/>
                <a:gd name="T114" fmla="*/ 3 w 1044"/>
                <a:gd name="T115" fmla="*/ 4 h 1440"/>
                <a:gd name="T116" fmla="*/ 3 w 1044"/>
                <a:gd name="T117" fmla="*/ 5 h 1440"/>
                <a:gd name="T118" fmla="*/ 4 w 1044"/>
                <a:gd name="T119" fmla="*/ 5 h 1440"/>
                <a:gd name="T120" fmla="*/ 4 w 1044"/>
                <a:gd name="T121" fmla="*/ 4 h 1440"/>
                <a:gd name="T122" fmla="*/ 4 w 1044"/>
                <a:gd name="T123" fmla="*/ 4 h 1440"/>
                <a:gd name="T124" fmla="*/ 4 w 1044"/>
                <a:gd name="T125" fmla="*/ 3 h 144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44"/>
                <a:gd name="T190" fmla="*/ 0 h 1440"/>
                <a:gd name="T191" fmla="*/ 1044 w 1044"/>
                <a:gd name="T192" fmla="*/ 1440 h 144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44" h="1440">
                  <a:moveTo>
                    <a:pt x="1044" y="688"/>
                  </a:moveTo>
                  <a:lnTo>
                    <a:pt x="1032" y="665"/>
                  </a:lnTo>
                  <a:lnTo>
                    <a:pt x="1011" y="641"/>
                  </a:lnTo>
                  <a:lnTo>
                    <a:pt x="986" y="618"/>
                  </a:lnTo>
                  <a:lnTo>
                    <a:pt x="959" y="597"/>
                  </a:lnTo>
                  <a:lnTo>
                    <a:pt x="934" y="580"/>
                  </a:lnTo>
                  <a:lnTo>
                    <a:pt x="912" y="565"/>
                  </a:lnTo>
                  <a:lnTo>
                    <a:pt x="897" y="555"/>
                  </a:lnTo>
                  <a:lnTo>
                    <a:pt x="891" y="551"/>
                  </a:lnTo>
                  <a:lnTo>
                    <a:pt x="888" y="550"/>
                  </a:lnTo>
                  <a:lnTo>
                    <a:pt x="888" y="516"/>
                  </a:lnTo>
                  <a:lnTo>
                    <a:pt x="882" y="449"/>
                  </a:lnTo>
                  <a:lnTo>
                    <a:pt x="872" y="373"/>
                  </a:lnTo>
                  <a:lnTo>
                    <a:pt x="859" y="309"/>
                  </a:lnTo>
                  <a:lnTo>
                    <a:pt x="853" y="288"/>
                  </a:lnTo>
                  <a:lnTo>
                    <a:pt x="846" y="267"/>
                  </a:lnTo>
                  <a:lnTo>
                    <a:pt x="838" y="246"/>
                  </a:lnTo>
                  <a:lnTo>
                    <a:pt x="829" y="226"/>
                  </a:lnTo>
                  <a:lnTo>
                    <a:pt x="820" y="206"/>
                  </a:lnTo>
                  <a:lnTo>
                    <a:pt x="811" y="185"/>
                  </a:lnTo>
                  <a:lnTo>
                    <a:pt x="800" y="166"/>
                  </a:lnTo>
                  <a:lnTo>
                    <a:pt x="789" y="146"/>
                  </a:lnTo>
                  <a:lnTo>
                    <a:pt x="796" y="143"/>
                  </a:lnTo>
                  <a:lnTo>
                    <a:pt x="804" y="138"/>
                  </a:lnTo>
                  <a:lnTo>
                    <a:pt x="813" y="134"/>
                  </a:lnTo>
                  <a:lnTo>
                    <a:pt x="821" y="129"/>
                  </a:lnTo>
                  <a:lnTo>
                    <a:pt x="829" y="124"/>
                  </a:lnTo>
                  <a:lnTo>
                    <a:pt x="835" y="121"/>
                  </a:lnTo>
                  <a:lnTo>
                    <a:pt x="838" y="117"/>
                  </a:lnTo>
                  <a:lnTo>
                    <a:pt x="839" y="116"/>
                  </a:lnTo>
                  <a:lnTo>
                    <a:pt x="829" y="106"/>
                  </a:lnTo>
                  <a:lnTo>
                    <a:pt x="816" y="92"/>
                  </a:lnTo>
                  <a:lnTo>
                    <a:pt x="803" y="78"/>
                  </a:lnTo>
                  <a:lnTo>
                    <a:pt x="786" y="64"/>
                  </a:lnTo>
                  <a:lnTo>
                    <a:pt x="770" y="52"/>
                  </a:lnTo>
                  <a:lnTo>
                    <a:pt x="753" y="40"/>
                  </a:lnTo>
                  <a:lnTo>
                    <a:pt x="735" y="33"/>
                  </a:lnTo>
                  <a:lnTo>
                    <a:pt x="716" y="29"/>
                  </a:lnTo>
                  <a:lnTo>
                    <a:pt x="716" y="28"/>
                  </a:lnTo>
                  <a:lnTo>
                    <a:pt x="703" y="28"/>
                  </a:lnTo>
                  <a:lnTo>
                    <a:pt x="691" y="30"/>
                  </a:lnTo>
                  <a:lnTo>
                    <a:pt x="678" y="32"/>
                  </a:lnTo>
                  <a:lnTo>
                    <a:pt x="667" y="34"/>
                  </a:lnTo>
                  <a:lnTo>
                    <a:pt x="655" y="39"/>
                  </a:lnTo>
                  <a:lnTo>
                    <a:pt x="644" y="43"/>
                  </a:lnTo>
                  <a:lnTo>
                    <a:pt x="632" y="48"/>
                  </a:lnTo>
                  <a:lnTo>
                    <a:pt x="621" y="54"/>
                  </a:lnTo>
                  <a:lnTo>
                    <a:pt x="619" y="54"/>
                  </a:lnTo>
                  <a:lnTo>
                    <a:pt x="619" y="53"/>
                  </a:lnTo>
                  <a:lnTo>
                    <a:pt x="603" y="48"/>
                  </a:lnTo>
                  <a:lnTo>
                    <a:pt x="587" y="44"/>
                  </a:lnTo>
                  <a:lnTo>
                    <a:pt x="571" y="39"/>
                  </a:lnTo>
                  <a:lnTo>
                    <a:pt x="555" y="34"/>
                  </a:lnTo>
                  <a:lnTo>
                    <a:pt x="539" y="31"/>
                  </a:lnTo>
                  <a:lnTo>
                    <a:pt x="523" y="28"/>
                  </a:lnTo>
                  <a:lnTo>
                    <a:pt x="507" y="24"/>
                  </a:lnTo>
                  <a:lnTo>
                    <a:pt x="489" y="21"/>
                  </a:lnTo>
                  <a:lnTo>
                    <a:pt x="473" y="18"/>
                  </a:lnTo>
                  <a:lnTo>
                    <a:pt x="457" y="15"/>
                  </a:lnTo>
                  <a:lnTo>
                    <a:pt x="440" y="13"/>
                  </a:lnTo>
                  <a:lnTo>
                    <a:pt x="424" y="10"/>
                  </a:lnTo>
                  <a:lnTo>
                    <a:pt x="406" y="8"/>
                  </a:lnTo>
                  <a:lnTo>
                    <a:pt x="389" y="4"/>
                  </a:lnTo>
                  <a:lnTo>
                    <a:pt x="373" y="2"/>
                  </a:lnTo>
                  <a:lnTo>
                    <a:pt x="356" y="0"/>
                  </a:lnTo>
                  <a:lnTo>
                    <a:pt x="354" y="0"/>
                  </a:lnTo>
                  <a:lnTo>
                    <a:pt x="353" y="1"/>
                  </a:lnTo>
                  <a:lnTo>
                    <a:pt x="351" y="2"/>
                  </a:lnTo>
                  <a:lnTo>
                    <a:pt x="350" y="3"/>
                  </a:lnTo>
                  <a:lnTo>
                    <a:pt x="348" y="4"/>
                  </a:lnTo>
                  <a:lnTo>
                    <a:pt x="345" y="7"/>
                  </a:lnTo>
                  <a:lnTo>
                    <a:pt x="344" y="9"/>
                  </a:lnTo>
                  <a:lnTo>
                    <a:pt x="343" y="13"/>
                  </a:lnTo>
                  <a:lnTo>
                    <a:pt x="342" y="13"/>
                  </a:lnTo>
                  <a:lnTo>
                    <a:pt x="341" y="13"/>
                  </a:lnTo>
                  <a:lnTo>
                    <a:pt x="339" y="14"/>
                  </a:lnTo>
                  <a:lnTo>
                    <a:pt x="343" y="15"/>
                  </a:lnTo>
                  <a:lnTo>
                    <a:pt x="342" y="15"/>
                  </a:lnTo>
                  <a:lnTo>
                    <a:pt x="339" y="15"/>
                  </a:lnTo>
                  <a:lnTo>
                    <a:pt x="338" y="15"/>
                  </a:lnTo>
                  <a:lnTo>
                    <a:pt x="336" y="16"/>
                  </a:lnTo>
                  <a:lnTo>
                    <a:pt x="323" y="24"/>
                  </a:lnTo>
                  <a:lnTo>
                    <a:pt x="311" y="33"/>
                  </a:lnTo>
                  <a:lnTo>
                    <a:pt x="299" y="41"/>
                  </a:lnTo>
                  <a:lnTo>
                    <a:pt x="286" y="49"/>
                  </a:lnTo>
                  <a:lnTo>
                    <a:pt x="275" y="57"/>
                  </a:lnTo>
                  <a:lnTo>
                    <a:pt x="262" y="66"/>
                  </a:lnTo>
                  <a:lnTo>
                    <a:pt x="251" y="74"/>
                  </a:lnTo>
                  <a:lnTo>
                    <a:pt x="239" y="82"/>
                  </a:lnTo>
                  <a:lnTo>
                    <a:pt x="228" y="90"/>
                  </a:lnTo>
                  <a:lnTo>
                    <a:pt x="215" y="99"/>
                  </a:lnTo>
                  <a:lnTo>
                    <a:pt x="205" y="107"/>
                  </a:lnTo>
                  <a:lnTo>
                    <a:pt x="193" y="116"/>
                  </a:lnTo>
                  <a:lnTo>
                    <a:pt x="182" y="125"/>
                  </a:lnTo>
                  <a:lnTo>
                    <a:pt x="171" y="135"/>
                  </a:lnTo>
                  <a:lnTo>
                    <a:pt x="160" y="145"/>
                  </a:lnTo>
                  <a:lnTo>
                    <a:pt x="149" y="155"/>
                  </a:lnTo>
                  <a:lnTo>
                    <a:pt x="137" y="168"/>
                  </a:lnTo>
                  <a:lnTo>
                    <a:pt x="125" y="182"/>
                  </a:lnTo>
                  <a:lnTo>
                    <a:pt x="115" y="196"/>
                  </a:lnTo>
                  <a:lnTo>
                    <a:pt x="106" y="211"/>
                  </a:lnTo>
                  <a:lnTo>
                    <a:pt x="96" y="226"/>
                  </a:lnTo>
                  <a:lnTo>
                    <a:pt x="87" y="242"/>
                  </a:lnTo>
                  <a:lnTo>
                    <a:pt x="79" y="257"/>
                  </a:lnTo>
                  <a:lnTo>
                    <a:pt x="71" y="273"/>
                  </a:lnTo>
                  <a:lnTo>
                    <a:pt x="60" y="295"/>
                  </a:lnTo>
                  <a:lnTo>
                    <a:pt x="47" y="317"/>
                  </a:lnTo>
                  <a:lnTo>
                    <a:pt x="35" y="339"/>
                  </a:lnTo>
                  <a:lnTo>
                    <a:pt x="25" y="361"/>
                  </a:lnTo>
                  <a:lnTo>
                    <a:pt x="15" y="384"/>
                  </a:lnTo>
                  <a:lnTo>
                    <a:pt x="8" y="407"/>
                  </a:lnTo>
                  <a:lnTo>
                    <a:pt x="2" y="431"/>
                  </a:lnTo>
                  <a:lnTo>
                    <a:pt x="0" y="455"/>
                  </a:lnTo>
                  <a:lnTo>
                    <a:pt x="0" y="459"/>
                  </a:lnTo>
                  <a:lnTo>
                    <a:pt x="1" y="462"/>
                  </a:lnTo>
                  <a:lnTo>
                    <a:pt x="3" y="465"/>
                  </a:lnTo>
                  <a:lnTo>
                    <a:pt x="5" y="468"/>
                  </a:lnTo>
                  <a:lnTo>
                    <a:pt x="7" y="474"/>
                  </a:lnTo>
                  <a:lnTo>
                    <a:pt x="8" y="479"/>
                  </a:lnTo>
                  <a:lnTo>
                    <a:pt x="10" y="485"/>
                  </a:lnTo>
                  <a:lnTo>
                    <a:pt x="11" y="491"/>
                  </a:lnTo>
                  <a:lnTo>
                    <a:pt x="22" y="530"/>
                  </a:lnTo>
                  <a:lnTo>
                    <a:pt x="32" y="568"/>
                  </a:lnTo>
                  <a:lnTo>
                    <a:pt x="42" y="606"/>
                  </a:lnTo>
                  <a:lnTo>
                    <a:pt x="54" y="644"/>
                  </a:lnTo>
                  <a:lnTo>
                    <a:pt x="64" y="682"/>
                  </a:lnTo>
                  <a:lnTo>
                    <a:pt x="75" y="720"/>
                  </a:lnTo>
                  <a:lnTo>
                    <a:pt x="85" y="759"/>
                  </a:lnTo>
                  <a:lnTo>
                    <a:pt x="94" y="798"/>
                  </a:lnTo>
                  <a:lnTo>
                    <a:pt x="95" y="803"/>
                  </a:lnTo>
                  <a:lnTo>
                    <a:pt x="96" y="809"/>
                  </a:lnTo>
                  <a:lnTo>
                    <a:pt x="99" y="812"/>
                  </a:lnTo>
                  <a:lnTo>
                    <a:pt x="103" y="816"/>
                  </a:lnTo>
                  <a:lnTo>
                    <a:pt x="107" y="818"/>
                  </a:lnTo>
                  <a:lnTo>
                    <a:pt x="114" y="824"/>
                  </a:lnTo>
                  <a:lnTo>
                    <a:pt x="125" y="831"/>
                  </a:lnTo>
                  <a:lnTo>
                    <a:pt x="139" y="840"/>
                  </a:lnTo>
                  <a:lnTo>
                    <a:pt x="156" y="850"/>
                  </a:lnTo>
                  <a:lnTo>
                    <a:pt x="175" y="862"/>
                  </a:lnTo>
                  <a:lnTo>
                    <a:pt x="195" y="873"/>
                  </a:lnTo>
                  <a:lnTo>
                    <a:pt x="216" y="885"/>
                  </a:lnTo>
                  <a:lnTo>
                    <a:pt x="237" y="898"/>
                  </a:lnTo>
                  <a:lnTo>
                    <a:pt x="257" y="909"/>
                  </a:lnTo>
                  <a:lnTo>
                    <a:pt x="275" y="919"/>
                  </a:lnTo>
                  <a:lnTo>
                    <a:pt x="292" y="929"/>
                  </a:lnTo>
                  <a:lnTo>
                    <a:pt x="307" y="937"/>
                  </a:lnTo>
                  <a:lnTo>
                    <a:pt x="318" y="944"/>
                  </a:lnTo>
                  <a:lnTo>
                    <a:pt x="326" y="947"/>
                  </a:lnTo>
                  <a:lnTo>
                    <a:pt x="328" y="948"/>
                  </a:lnTo>
                  <a:lnTo>
                    <a:pt x="331" y="949"/>
                  </a:lnTo>
                  <a:lnTo>
                    <a:pt x="337" y="952"/>
                  </a:lnTo>
                  <a:lnTo>
                    <a:pt x="345" y="954"/>
                  </a:lnTo>
                  <a:lnTo>
                    <a:pt x="356" y="956"/>
                  </a:lnTo>
                  <a:lnTo>
                    <a:pt x="365" y="960"/>
                  </a:lnTo>
                  <a:lnTo>
                    <a:pt x="373" y="962"/>
                  </a:lnTo>
                  <a:lnTo>
                    <a:pt x="379" y="963"/>
                  </a:lnTo>
                  <a:lnTo>
                    <a:pt x="382" y="964"/>
                  </a:lnTo>
                  <a:lnTo>
                    <a:pt x="384" y="994"/>
                  </a:lnTo>
                  <a:lnTo>
                    <a:pt x="390" y="1023"/>
                  </a:lnTo>
                  <a:lnTo>
                    <a:pt x="399" y="1052"/>
                  </a:lnTo>
                  <a:lnTo>
                    <a:pt x="414" y="1080"/>
                  </a:lnTo>
                  <a:lnTo>
                    <a:pt x="424" y="1090"/>
                  </a:lnTo>
                  <a:lnTo>
                    <a:pt x="433" y="1099"/>
                  </a:lnTo>
                  <a:lnTo>
                    <a:pt x="443" y="1105"/>
                  </a:lnTo>
                  <a:lnTo>
                    <a:pt x="454" y="1110"/>
                  </a:lnTo>
                  <a:lnTo>
                    <a:pt x="465" y="1112"/>
                  </a:lnTo>
                  <a:lnTo>
                    <a:pt x="477" y="1113"/>
                  </a:lnTo>
                  <a:lnTo>
                    <a:pt x="488" y="1113"/>
                  </a:lnTo>
                  <a:lnTo>
                    <a:pt x="501" y="1112"/>
                  </a:lnTo>
                  <a:lnTo>
                    <a:pt x="513" y="1111"/>
                  </a:lnTo>
                  <a:lnTo>
                    <a:pt x="526" y="1108"/>
                  </a:lnTo>
                  <a:lnTo>
                    <a:pt x="539" y="1106"/>
                  </a:lnTo>
                  <a:lnTo>
                    <a:pt x="551" y="1104"/>
                  </a:lnTo>
                  <a:lnTo>
                    <a:pt x="563" y="1102"/>
                  </a:lnTo>
                  <a:lnTo>
                    <a:pt x="576" y="1100"/>
                  </a:lnTo>
                  <a:lnTo>
                    <a:pt x="588" y="1100"/>
                  </a:lnTo>
                  <a:lnTo>
                    <a:pt x="600" y="1100"/>
                  </a:lnTo>
                  <a:lnTo>
                    <a:pt x="604" y="1100"/>
                  </a:lnTo>
                  <a:lnTo>
                    <a:pt x="610" y="1102"/>
                  </a:lnTo>
                  <a:lnTo>
                    <a:pt x="615" y="1104"/>
                  </a:lnTo>
                  <a:lnTo>
                    <a:pt x="617" y="1107"/>
                  </a:lnTo>
                  <a:lnTo>
                    <a:pt x="625" y="1133"/>
                  </a:lnTo>
                  <a:lnTo>
                    <a:pt x="626" y="1158"/>
                  </a:lnTo>
                  <a:lnTo>
                    <a:pt x="624" y="1185"/>
                  </a:lnTo>
                  <a:lnTo>
                    <a:pt x="622" y="1211"/>
                  </a:lnTo>
                  <a:lnTo>
                    <a:pt x="622" y="1216"/>
                  </a:lnTo>
                  <a:lnTo>
                    <a:pt x="622" y="1221"/>
                  </a:lnTo>
                  <a:lnTo>
                    <a:pt x="623" y="1226"/>
                  </a:lnTo>
                  <a:lnTo>
                    <a:pt x="625" y="1231"/>
                  </a:lnTo>
                  <a:lnTo>
                    <a:pt x="615" y="1233"/>
                  </a:lnTo>
                  <a:lnTo>
                    <a:pt x="606" y="1236"/>
                  </a:lnTo>
                  <a:lnTo>
                    <a:pt x="598" y="1242"/>
                  </a:lnTo>
                  <a:lnTo>
                    <a:pt x="588" y="1248"/>
                  </a:lnTo>
                  <a:lnTo>
                    <a:pt x="581" y="1255"/>
                  </a:lnTo>
                  <a:lnTo>
                    <a:pt x="574" y="1263"/>
                  </a:lnTo>
                  <a:lnTo>
                    <a:pt x="570" y="1271"/>
                  </a:lnTo>
                  <a:lnTo>
                    <a:pt x="565" y="1280"/>
                  </a:lnTo>
                  <a:lnTo>
                    <a:pt x="562" y="1292"/>
                  </a:lnTo>
                  <a:lnTo>
                    <a:pt x="559" y="1303"/>
                  </a:lnTo>
                  <a:lnTo>
                    <a:pt x="559" y="1316"/>
                  </a:lnTo>
                  <a:lnTo>
                    <a:pt x="561" y="1327"/>
                  </a:lnTo>
                  <a:lnTo>
                    <a:pt x="561" y="1336"/>
                  </a:lnTo>
                  <a:lnTo>
                    <a:pt x="563" y="1347"/>
                  </a:lnTo>
                  <a:lnTo>
                    <a:pt x="566" y="1362"/>
                  </a:lnTo>
                  <a:lnTo>
                    <a:pt x="571" y="1378"/>
                  </a:lnTo>
                  <a:lnTo>
                    <a:pt x="576" y="1395"/>
                  </a:lnTo>
                  <a:lnTo>
                    <a:pt x="583" y="1410"/>
                  </a:lnTo>
                  <a:lnTo>
                    <a:pt x="589" y="1422"/>
                  </a:lnTo>
                  <a:lnTo>
                    <a:pt x="598" y="1430"/>
                  </a:lnTo>
                  <a:lnTo>
                    <a:pt x="608" y="1435"/>
                  </a:lnTo>
                  <a:lnTo>
                    <a:pt x="621" y="1438"/>
                  </a:lnTo>
                  <a:lnTo>
                    <a:pt x="632" y="1440"/>
                  </a:lnTo>
                  <a:lnTo>
                    <a:pt x="645" y="1440"/>
                  </a:lnTo>
                  <a:lnTo>
                    <a:pt x="657" y="1439"/>
                  </a:lnTo>
                  <a:lnTo>
                    <a:pt x="670" y="1436"/>
                  </a:lnTo>
                  <a:lnTo>
                    <a:pt x="682" y="1430"/>
                  </a:lnTo>
                  <a:lnTo>
                    <a:pt x="692" y="1423"/>
                  </a:lnTo>
                  <a:lnTo>
                    <a:pt x="707" y="1408"/>
                  </a:lnTo>
                  <a:lnTo>
                    <a:pt x="717" y="1392"/>
                  </a:lnTo>
                  <a:lnTo>
                    <a:pt x="723" y="1375"/>
                  </a:lnTo>
                  <a:lnTo>
                    <a:pt x="727" y="1355"/>
                  </a:lnTo>
                  <a:lnTo>
                    <a:pt x="725" y="1337"/>
                  </a:lnTo>
                  <a:lnTo>
                    <a:pt x="722" y="1317"/>
                  </a:lnTo>
                  <a:lnTo>
                    <a:pt x="716" y="1299"/>
                  </a:lnTo>
                  <a:lnTo>
                    <a:pt x="709" y="1280"/>
                  </a:lnTo>
                  <a:lnTo>
                    <a:pt x="705" y="1272"/>
                  </a:lnTo>
                  <a:lnTo>
                    <a:pt x="699" y="1265"/>
                  </a:lnTo>
                  <a:lnTo>
                    <a:pt x="692" y="1258"/>
                  </a:lnTo>
                  <a:lnTo>
                    <a:pt x="685" y="1251"/>
                  </a:lnTo>
                  <a:lnTo>
                    <a:pt x="676" y="1247"/>
                  </a:lnTo>
                  <a:lnTo>
                    <a:pt x="668" y="1242"/>
                  </a:lnTo>
                  <a:lnTo>
                    <a:pt x="659" y="1238"/>
                  </a:lnTo>
                  <a:lnTo>
                    <a:pt x="651" y="1234"/>
                  </a:lnTo>
                  <a:lnTo>
                    <a:pt x="652" y="1231"/>
                  </a:lnTo>
                  <a:lnTo>
                    <a:pt x="652" y="1226"/>
                  </a:lnTo>
                  <a:lnTo>
                    <a:pt x="649" y="1223"/>
                  </a:lnTo>
                  <a:lnTo>
                    <a:pt x="648" y="1219"/>
                  </a:lnTo>
                  <a:lnTo>
                    <a:pt x="649" y="1198"/>
                  </a:lnTo>
                  <a:lnTo>
                    <a:pt x="651" y="1175"/>
                  </a:lnTo>
                  <a:lnTo>
                    <a:pt x="653" y="1153"/>
                  </a:lnTo>
                  <a:lnTo>
                    <a:pt x="652" y="1130"/>
                  </a:lnTo>
                  <a:lnTo>
                    <a:pt x="648" y="1111"/>
                  </a:lnTo>
                  <a:lnTo>
                    <a:pt x="639" y="1094"/>
                  </a:lnTo>
                  <a:lnTo>
                    <a:pt x="624" y="1081"/>
                  </a:lnTo>
                  <a:lnTo>
                    <a:pt x="601" y="1074"/>
                  </a:lnTo>
                  <a:lnTo>
                    <a:pt x="581" y="1073"/>
                  </a:lnTo>
                  <a:lnTo>
                    <a:pt x="563" y="1074"/>
                  </a:lnTo>
                  <a:lnTo>
                    <a:pt x="545" y="1076"/>
                  </a:lnTo>
                  <a:lnTo>
                    <a:pt x="526" y="1080"/>
                  </a:lnTo>
                  <a:lnTo>
                    <a:pt x="508" y="1083"/>
                  </a:lnTo>
                  <a:lnTo>
                    <a:pt x="489" y="1084"/>
                  </a:lnTo>
                  <a:lnTo>
                    <a:pt x="471" y="1083"/>
                  </a:lnTo>
                  <a:lnTo>
                    <a:pt x="452" y="1079"/>
                  </a:lnTo>
                  <a:lnTo>
                    <a:pt x="444" y="1068"/>
                  </a:lnTo>
                  <a:lnTo>
                    <a:pt x="437" y="1055"/>
                  </a:lnTo>
                  <a:lnTo>
                    <a:pt x="432" y="1042"/>
                  </a:lnTo>
                  <a:lnTo>
                    <a:pt x="426" y="1027"/>
                  </a:lnTo>
                  <a:lnTo>
                    <a:pt x="420" y="1011"/>
                  </a:lnTo>
                  <a:lnTo>
                    <a:pt x="415" y="994"/>
                  </a:lnTo>
                  <a:lnTo>
                    <a:pt x="412" y="979"/>
                  </a:lnTo>
                  <a:lnTo>
                    <a:pt x="410" y="966"/>
                  </a:lnTo>
                  <a:lnTo>
                    <a:pt x="422" y="968"/>
                  </a:lnTo>
                  <a:lnTo>
                    <a:pt x="434" y="971"/>
                  </a:lnTo>
                  <a:lnTo>
                    <a:pt x="447" y="975"/>
                  </a:lnTo>
                  <a:lnTo>
                    <a:pt x="458" y="977"/>
                  </a:lnTo>
                  <a:lnTo>
                    <a:pt x="471" y="981"/>
                  </a:lnTo>
                  <a:lnTo>
                    <a:pt x="483" y="984"/>
                  </a:lnTo>
                  <a:lnTo>
                    <a:pt x="495" y="987"/>
                  </a:lnTo>
                  <a:lnTo>
                    <a:pt x="508" y="991"/>
                  </a:lnTo>
                  <a:lnTo>
                    <a:pt x="520" y="994"/>
                  </a:lnTo>
                  <a:lnTo>
                    <a:pt x="533" y="997"/>
                  </a:lnTo>
                  <a:lnTo>
                    <a:pt x="546" y="1000"/>
                  </a:lnTo>
                  <a:lnTo>
                    <a:pt x="558" y="1004"/>
                  </a:lnTo>
                  <a:lnTo>
                    <a:pt x="570" y="1006"/>
                  </a:lnTo>
                  <a:lnTo>
                    <a:pt x="583" y="1009"/>
                  </a:lnTo>
                  <a:lnTo>
                    <a:pt x="595" y="1012"/>
                  </a:lnTo>
                  <a:lnTo>
                    <a:pt x="608" y="1014"/>
                  </a:lnTo>
                  <a:lnTo>
                    <a:pt x="622" y="1016"/>
                  </a:lnTo>
                  <a:lnTo>
                    <a:pt x="637" y="1020"/>
                  </a:lnTo>
                  <a:lnTo>
                    <a:pt x="653" y="1023"/>
                  </a:lnTo>
                  <a:lnTo>
                    <a:pt x="670" y="1027"/>
                  </a:lnTo>
                  <a:lnTo>
                    <a:pt x="689" y="1030"/>
                  </a:lnTo>
                  <a:lnTo>
                    <a:pt x="706" y="1035"/>
                  </a:lnTo>
                  <a:lnTo>
                    <a:pt x="723" y="1038"/>
                  </a:lnTo>
                  <a:lnTo>
                    <a:pt x="740" y="1043"/>
                  </a:lnTo>
                  <a:lnTo>
                    <a:pt x="758" y="1046"/>
                  </a:lnTo>
                  <a:lnTo>
                    <a:pt x="773" y="1050"/>
                  </a:lnTo>
                  <a:lnTo>
                    <a:pt x="786" y="1052"/>
                  </a:lnTo>
                  <a:lnTo>
                    <a:pt x="799" y="1055"/>
                  </a:lnTo>
                  <a:lnTo>
                    <a:pt x="809" y="1057"/>
                  </a:lnTo>
                  <a:lnTo>
                    <a:pt x="818" y="1058"/>
                  </a:lnTo>
                  <a:lnTo>
                    <a:pt x="822" y="1059"/>
                  </a:lnTo>
                  <a:lnTo>
                    <a:pt x="824" y="1058"/>
                  </a:lnTo>
                  <a:lnTo>
                    <a:pt x="835" y="1042"/>
                  </a:lnTo>
                  <a:lnTo>
                    <a:pt x="846" y="1022"/>
                  </a:lnTo>
                  <a:lnTo>
                    <a:pt x="861" y="998"/>
                  </a:lnTo>
                  <a:lnTo>
                    <a:pt x="879" y="970"/>
                  </a:lnTo>
                  <a:lnTo>
                    <a:pt x="896" y="941"/>
                  </a:lnTo>
                  <a:lnTo>
                    <a:pt x="914" y="910"/>
                  </a:lnTo>
                  <a:lnTo>
                    <a:pt x="934" y="879"/>
                  </a:lnTo>
                  <a:lnTo>
                    <a:pt x="952" y="847"/>
                  </a:lnTo>
                  <a:lnTo>
                    <a:pt x="971" y="817"/>
                  </a:lnTo>
                  <a:lnTo>
                    <a:pt x="988" y="788"/>
                  </a:lnTo>
                  <a:lnTo>
                    <a:pt x="1003" y="760"/>
                  </a:lnTo>
                  <a:lnTo>
                    <a:pt x="1017" y="737"/>
                  </a:lnTo>
                  <a:lnTo>
                    <a:pt x="1028" y="717"/>
                  </a:lnTo>
                  <a:lnTo>
                    <a:pt x="1038" y="702"/>
                  </a:lnTo>
                  <a:lnTo>
                    <a:pt x="1043" y="691"/>
                  </a:lnTo>
                  <a:lnTo>
                    <a:pt x="1044" y="6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19" y="2467"/>
              <a:ext cx="54" cy="46"/>
            </a:xfrm>
            <a:custGeom>
              <a:avLst/>
              <a:gdLst>
                <a:gd name="T0" fmla="*/ 1 w 108"/>
                <a:gd name="T1" fmla="*/ 1 h 92"/>
                <a:gd name="T2" fmla="*/ 1 w 108"/>
                <a:gd name="T3" fmla="*/ 1 h 92"/>
                <a:gd name="T4" fmla="*/ 1 w 108"/>
                <a:gd name="T5" fmla="*/ 1 h 92"/>
                <a:gd name="T6" fmla="*/ 1 w 108"/>
                <a:gd name="T7" fmla="*/ 1 h 92"/>
                <a:gd name="T8" fmla="*/ 1 w 108"/>
                <a:gd name="T9" fmla="*/ 1 h 92"/>
                <a:gd name="T10" fmla="*/ 1 w 108"/>
                <a:gd name="T11" fmla="*/ 1 h 92"/>
                <a:gd name="T12" fmla="*/ 1 w 108"/>
                <a:gd name="T13" fmla="*/ 1 h 92"/>
                <a:gd name="T14" fmla="*/ 1 w 108"/>
                <a:gd name="T15" fmla="*/ 1 h 92"/>
                <a:gd name="T16" fmla="*/ 1 w 108"/>
                <a:gd name="T17" fmla="*/ 1 h 92"/>
                <a:gd name="T18" fmla="*/ 1 w 108"/>
                <a:gd name="T19" fmla="*/ 1 h 92"/>
                <a:gd name="T20" fmla="*/ 1 w 108"/>
                <a:gd name="T21" fmla="*/ 1 h 92"/>
                <a:gd name="T22" fmla="*/ 1 w 108"/>
                <a:gd name="T23" fmla="*/ 1 h 92"/>
                <a:gd name="T24" fmla="*/ 0 w 108"/>
                <a:gd name="T25" fmla="*/ 1 h 92"/>
                <a:gd name="T26" fmla="*/ 1 w 108"/>
                <a:gd name="T27" fmla="*/ 0 h 92"/>
                <a:gd name="T28" fmla="*/ 1 w 108"/>
                <a:gd name="T29" fmla="*/ 1 h 92"/>
                <a:gd name="T30" fmla="*/ 1 w 108"/>
                <a:gd name="T31" fmla="*/ 1 h 92"/>
                <a:gd name="T32" fmla="*/ 1 w 108"/>
                <a:gd name="T33" fmla="*/ 1 h 92"/>
                <a:gd name="T34" fmla="*/ 1 w 108"/>
                <a:gd name="T35" fmla="*/ 1 h 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8"/>
                <a:gd name="T55" fmla="*/ 0 h 92"/>
                <a:gd name="T56" fmla="*/ 108 w 108"/>
                <a:gd name="T57" fmla="*/ 92 h 9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8" h="92">
                  <a:moveTo>
                    <a:pt x="80" y="85"/>
                  </a:moveTo>
                  <a:lnTo>
                    <a:pt x="71" y="90"/>
                  </a:lnTo>
                  <a:lnTo>
                    <a:pt x="62" y="92"/>
                  </a:lnTo>
                  <a:lnTo>
                    <a:pt x="53" y="92"/>
                  </a:lnTo>
                  <a:lnTo>
                    <a:pt x="42" y="91"/>
                  </a:lnTo>
                  <a:lnTo>
                    <a:pt x="33" y="88"/>
                  </a:lnTo>
                  <a:lnTo>
                    <a:pt x="25" y="83"/>
                  </a:lnTo>
                  <a:lnTo>
                    <a:pt x="17" y="77"/>
                  </a:lnTo>
                  <a:lnTo>
                    <a:pt x="10" y="69"/>
                  </a:lnTo>
                  <a:lnTo>
                    <a:pt x="8" y="62"/>
                  </a:lnTo>
                  <a:lnTo>
                    <a:pt x="4" y="51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104" y="0"/>
                  </a:lnTo>
                  <a:lnTo>
                    <a:pt x="108" y="25"/>
                  </a:lnTo>
                  <a:lnTo>
                    <a:pt x="107" y="48"/>
                  </a:lnTo>
                  <a:lnTo>
                    <a:pt x="99" y="69"/>
                  </a:lnTo>
                  <a:lnTo>
                    <a:pt x="80" y="85"/>
                  </a:lnTo>
                  <a:close/>
                </a:path>
              </a:pathLst>
            </a:custGeom>
            <a:solidFill>
              <a:srgbClr val="937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12" y="2427"/>
              <a:ext cx="59" cy="46"/>
            </a:xfrm>
            <a:custGeom>
              <a:avLst/>
              <a:gdLst>
                <a:gd name="T0" fmla="*/ 1 w 116"/>
                <a:gd name="T1" fmla="*/ 1 h 92"/>
                <a:gd name="T2" fmla="*/ 1 w 116"/>
                <a:gd name="T3" fmla="*/ 1 h 92"/>
                <a:gd name="T4" fmla="*/ 1 w 116"/>
                <a:gd name="T5" fmla="*/ 1 h 92"/>
                <a:gd name="T6" fmla="*/ 1 w 116"/>
                <a:gd name="T7" fmla="*/ 1 h 92"/>
                <a:gd name="T8" fmla="*/ 1 w 116"/>
                <a:gd name="T9" fmla="*/ 1 h 92"/>
                <a:gd name="T10" fmla="*/ 1 w 116"/>
                <a:gd name="T11" fmla="*/ 1 h 92"/>
                <a:gd name="T12" fmla="*/ 1 w 116"/>
                <a:gd name="T13" fmla="*/ 1 h 92"/>
                <a:gd name="T14" fmla="*/ 1 w 116"/>
                <a:gd name="T15" fmla="*/ 1 h 92"/>
                <a:gd name="T16" fmla="*/ 1 w 116"/>
                <a:gd name="T17" fmla="*/ 1 h 92"/>
                <a:gd name="T18" fmla="*/ 1 w 116"/>
                <a:gd name="T19" fmla="*/ 1 h 92"/>
                <a:gd name="T20" fmla="*/ 1 w 116"/>
                <a:gd name="T21" fmla="*/ 1 h 92"/>
                <a:gd name="T22" fmla="*/ 1 w 116"/>
                <a:gd name="T23" fmla="*/ 1 h 92"/>
                <a:gd name="T24" fmla="*/ 1 w 116"/>
                <a:gd name="T25" fmla="*/ 1 h 92"/>
                <a:gd name="T26" fmla="*/ 1 w 116"/>
                <a:gd name="T27" fmla="*/ 1 h 92"/>
                <a:gd name="T28" fmla="*/ 1 w 116"/>
                <a:gd name="T29" fmla="*/ 1 h 92"/>
                <a:gd name="T30" fmla="*/ 1 w 116"/>
                <a:gd name="T31" fmla="*/ 1 h 92"/>
                <a:gd name="T32" fmla="*/ 0 w 116"/>
                <a:gd name="T33" fmla="*/ 1 h 92"/>
                <a:gd name="T34" fmla="*/ 1 w 116"/>
                <a:gd name="T35" fmla="*/ 1 h 92"/>
                <a:gd name="T36" fmla="*/ 1 w 116"/>
                <a:gd name="T37" fmla="*/ 1 h 92"/>
                <a:gd name="T38" fmla="*/ 1 w 116"/>
                <a:gd name="T39" fmla="*/ 1 h 92"/>
                <a:gd name="T40" fmla="*/ 1 w 116"/>
                <a:gd name="T41" fmla="*/ 1 h 92"/>
                <a:gd name="T42" fmla="*/ 1 w 116"/>
                <a:gd name="T43" fmla="*/ 1 h 92"/>
                <a:gd name="T44" fmla="*/ 1 w 116"/>
                <a:gd name="T45" fmla="*/ 1 h 92"/>
                <a:gd name="T46" fmla="*/ 1 w 116"/>
                <a:gd name="T47" fmla="*/ 1 h 92"/>
                <a:gd name="T48" fmla="*/ 1 w 116"/>
                <a:gd name="T49" fmla="*/ 0 h 92"/>
                <a:gd name="T50" fmla="*/ 1 w 116"/>
                <a:gd name="T51" fmla="*/ 1 h 92"/>
                <a:gd name="T52" fmla="*/ 1 w 116"/>
                <a:gd name="T53" fmla="*/ 1 h 92"/>
                <a:gd name="T54" fmla="*/ 1 w 116"/>
                <a:gd name="T55" fmla="*/ 1 h 92"/>
                <a:gd name="T56" fmla="*/ 1 w 116"/>
                <a:gd name="T57" fmla="*/ 1 h 92"/>
                <a:gd name="T58" fmla="*/ 1 w 116"/>
                <a:gd name="T59" fmla="*/ 1 h 92"/>
                <a:gd name="T60" fmla="*/ 1 w 116"/>
                <a:gd name="T61" fmla="*/ 1 h 92"/>
                <a:gd name="T62" fmla="*/ 1 w 116"/>
                <a:gd name="T63" fmla="*/ 1 h 92"/>
                <a:gd name="T64" fmla="*/ 1 w 116"/>
                <a:gd name="T65" fmla="*/ 1 h 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92"/>
                <a:gd name="T101" fmla="*/ 116 w 116"/>
                <a:gd name="T102" fmla="*/ 92 h 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92">
                  <a:moveTo>
                    <a:pt x="112" y="45"/>
                  </a:moveTo>
                  <a:lnTo>
                    <a:pt x="113" y="49"/>
                  </a:lnTo>
                  <a:lnTo>
                    <a:pt x="114" y="54"/>
                  </a:lnTo>
                  <a:lnTo>
                    <a:pt x="115" y="58"/>
                  </a:lnTo>
                  <a:lnTo>
                    <a:pt x="116" y="63"/>
                  </a:lnTo>
                  <a:lnTo>
                    <a:pt x="104" y="63"/>
                  </a:lnTo>
                  <a:lnTo>
                    <a:pt x="90" y="65"/>
                  </a:lnTo>
                  <a:lnTo>
                    <a:pt x="76" y="69"/>
                  </a:lnTo>
                  <a:lnTo>
                    <a:pt x="62" y="73"/>
                  </a:lnTo>
                  <a:lnTo>
                    <a:pt x="48" y="78"/>
                  </a:lnTo>
                  <a:lnTo>
                    <a:pt x="34" y="83"/>
                  </a:lnTo>
                  <a:lnTo>
                    <a:pt x="21" y="87"/>
                  </a:lnTo>
                  <a:lnTo>
                    <a:pt x="8" y="92"/>
                  </a:lnTo>
                  <a:lnTo>
                    <a:pt x="7" y="80"/>
                  </a:lnTo>
                  <a:lnTo>
                    <a:pt x="5" y="66"/>
                  </a:lnTo>
                  <a:lnTo>
                    <a:pt x="2" y="54"/>
                  </a:lnTo>
                  <a:lnTo>
                    <a:pt x="0" y="48"/>
                  </a:lnTo>
                  <a:lnTo>
                    <a:pt x="3" y="39"/>
                  </a:lnTo>
                  <a:lnTo>
                    <a:pt x="9" y="30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30" y="8"/>
                  </a:lnTo>
                  <a:lnTo>
                    <a:pt x="39" y="3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70" y="1"/>
                  </a:lnTo>
                  <a:lnTo>
                    <a:pt x="78" y="4"/>
                  </a:lnTo>
                  <a:lnTo>
                    <a:pt x="86" y="8"/>
                  </a:lnTo>
                  <a:lnTo>
                    <a:pt x="93" y="13"/>
                  </a:lnTo>
                  <a:lnTo>
                    <a:pt x="99" y="20"/>
                  </a:lnTo>
                  <a:lnTo>
                    <a:pt x="105" y="27"/>
                  </a:lnTo>
                  <a:lnTo>
                    <a:pt x="108" y="35"/>
                  </a:lnTo>
                  <a:lnTo>
                    <a:pt x="112" y="45"/>
                  </a:lnTo>
                  <a:close/>
                </a:path>
              </a:pathLst>
            </a:custGeom>
            <a:solidFill>
              <a:srgbClr val="DBB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5" y="1879"/>
              <a:ext cx="249" cy="356"/>
            </a:xfrm>
            <a:custGeom>
              <a:avLst/>
              <a:gdLst>
                <a:gd name="T0" fmla="*/ 2 w 498"/>
                <a:gd name="T1" fmla="*/ 2 h 711"/>
                <a:gd name="T2" fmla="*/ 2 w 498"/>
                <a:gd name="T3" fmla="*/ 2 h 711"/>
                <a:gd name="T4" fmla="*/ 2 w 498"/>
                <a:gd name="T5" fmla="*/ 2 h 711"/>
                <a:gd name="T6" fmla="*/ 2 w 498"/>
                <a:gd name="T7" fmla="*/ 3 h 711"/>
                <a:gd name="T8" fmla="*/ 2 w 498"/>
                <a:gd name="T9" fmla="*/ 3 h 711"/>
                <a:gd name="T10" fmla="*/ 2 w 498"/>
                <a:gd name="T11" fmla="*/ 3 h 711"/>
                <a:gd name="T12" fmla="*/ 2 w 498"/>
                <a:gd name="T13" fmla="*/ 3 h 711"/>
                <a:gd name="T14" fmla="*/ 2 w 498"/>
                <a:gd name="T15" fmla="*/ 3 h 711"/>
                <a:gd name="T16" fmla="*/ 2 w 498"/>
                <a:gd name="T17" fmla="*/ 3 h 711"/>
                <a:gd name="T18" fmla="*/ 2 w 498"/>
                <a:gd name="T19" fmla="*/ 3 h 711"/>
                <a:gd name="T20" fmla="*/ 2 w 498"/>
                <a:gd name="T21" fmla="*/ 3 h 711"/>
                <a:gd name="T22" fmla="*/ 2 w 498"/>
                <a:gd name="T23" fmla="*/ 3 h 711"/>
                <a:gd name="T24" fmla="*/ 1 w 498"/>
                <a:gd name="T25" fmla="*/ 3 h 711"/>
                <a:gd name="T26" fmla="*/ 1 w 498"/>
                <a:gd name="T27" fmla="*/ 3 h 711"/>
                <a:gd name="T28" fmla="*/ 1 w 498"/>
                <a:gd name="T29" fmla="*/ 3 h 711"/>
                <a:gd name="T30" fmla="*/ 1 w 498"/>
                <a:gd name="T31" fmla="*/ 3 h 711"/>
                <a:gd name="T32" fmla="*/ 1 w 498"/>
                <a:gd name="T33" fmla="*/ 3 h 711"/>
                <a:gd name="T34" fmla="*/ 1 w 498"/>
                <a:gd name="T35" fmla="*/ 3 h 711"/>
                <a:gd name="T36" fmla="*/ 1 w 498"/>
                <a:gd name="T37" fmla="*/ 3 h 711"/>
                <a:gd name="T38" fmla="*/ 1 w 498"/>
                <a:gd name="T39" fmla="*/ 3 h 711"/>
                <a:gd name="T40" fmla="*/ 1 w 498"/>
                <a:gd name="T41" fmla="*/ 3 h 711"/>
                <a:gd name="T42" fmla="*/ 1 w 498"/>
                <a:gd name="T43" fmla="*/ 3 h 711"/>
                <a:gd name="T44" fmla="*/ 1 w 498"/>
                <a:gd name="T45" fmla="*/ 3 h 711"/>
                <a:gd name="T46" fmla="*/ 1 w 498"/>
                <a:gd name="T47" fmla="*/ 3 h 711"/>
                <a:gd name="T48" fmla="*/ 1 w 498"/>
                <a:gd name="T49" fmla="*/ 3 h 711"/>
                <a:gd name="T50" fmla="*/ 1 w 498"/>
                <a:gd name="T51" fmla="*/ 3 h 711"/>
                <a:gd name="T52" fmla="*/ 1 w 498"/>
                <a:gd name="T53" fmla="*/ 2 h 711"/>
                <a:gd name="T54" fmla="*/ 1 w 498"/>
                <a:gd name="T55" fmla="*/ 2 h 711"/>
                <a:gd name="T56" fmla="*/ 1 w 498"/>
                <a:gd name="T57" fmla="*/ 2 h 711"/>
                <a:gd name="T58" fmla="*/ 1 w 498"/>
                <a:gd name="T59" fmla="*/ 2 h 711"/>
                <a:gd name="T60" fmla="*/ 1 w 498"/>
                <a:gd name="T61" fmla="*/ 1 h 711"/>
                <a:gd name="T62" fmla="*/ 1 w 498"/>
                <a:gd name="T63" fmla="*/ 1 h 711"/>
                <a:gd name="T64" fmla="*/ 1 w 498"/>
                <a:gd name="T65" fmla="*/ 1 h 711"/>
                <a:gd name="T66" fmla="*/ 1 w 498"/>
                <a:gd name="T67" fmla="*/ 1 h 711"/>
                <a:gd name="T68" fmla="*/ 1 w 498"/>
                <a:gd name="T69" fmla="*/ 1 h 711"/>
                <a:gd name="T70" fmla="*/ 1 w 498"/>
                <a:gd name="T71" fmla="*/ 1 h 711"/>
                <a:gd name="T72" fmla="*/ 1 w 498"/>
                <a:gd name="T73" fmla="*/ 1 h 711"/>
                <a:gd name="T74" fmla="*/ 1 w 498"/>
                <a:gd name="T75" fmla="*/ 1 h 711"/>
                <a:gd name="T76" fmla="*/ 2 w 498"/>
                <a:gd name="T77" fmla="*/ 1 h 711"/>
                <a:gd name="T78" fmla="*/ 2 w 498"/>
                <a:gd name="T79" fmla="*/ 1 h 711"/>
                <a:gd name="T80" fmla="*/ 2 w 498"/>
                <a:gd name="T81" fmla="*/ 1 h 711"/>
                <a:gd name="T82" fmla="*/ 2 w 498"/>
                <a:gd name="T83" fmla="*/ 1 h 711"/>
                <a:gd name="T84" fmla="*/ 2 w 498"/>
                <a:gd name="T85" fmla="*/ 1 h 711"/>
                <a:gd name="T86" fmla="*/ 2 w 498"/>
                <a:gd name="T87" fmla="*/ 1 h 711"/>
                <a:gd name="T88" fmla="*/ 2 w 498"/>
                <a:gd name="T89" fmla="*/ 1 h 711"/>
                <a:gd name="T90" fmla="*/ 2 w 498"/>
                <a:gd name="T91" fmla="*/ 1 h 711"/>
                <a:gd name="T92" fmla="*/ 2 w 498"/>
                <a:gd name="T93" fmla="*/ 1 h 711"/>
                <a:gd name="T94" fmla="*/ 2 w 498"/>
                <a:gd name="T95" fmla="*/ 2 h 71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8"/>
                <a:gd name="T145" fmla="*/ 0 h 711"/>
                <a:gd name="T146" fmla="*/ 498 w 498"/>
                <a:gd name="T147" fmla="*/ 711 h 71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8" h="711">
                  <a:moveTo>
                    <a:pt x="498" y="400"/>
                  </a:moveTo>
                  <a:lnTo>
                    <a:pt x="495" y="410"/>
                  </a:lnTo>
                  <a:lnTo>
                    <a:pt x="487" y="433"/>
                  </a:lnTo>
                  <a:lnTo>
                    <a:pt x="478" y="461"/>
                  </a:lnTo>
                  <a:lnTo>
                    <a:pt x="466" y="484"/>
                  </a:lnTo>
                  <a:lnTo>
                    <a:pt x="459" y="494"/>
                  </a:lnTo>
                  <a:lnTo>
                    <a:pt x="452" y="503"/>
                  </a:lnTo>
                  <a:lnTo>
                    <a:pt x="445" y="514"/>
                  </a:lnTo>
                  <a:lnTo>
                    <a:pt x="438" y="523"/>
                  </a:lnTo>
                  <a:lnTo>
                    <a:pt x="432" y="532"/>
                  </a:lnTo>
                  <a:lnTo>
                    <a:pt x="423" y="540"/>
                  </a:lnTo>
                  <a:lnTo>
                    <a:pt x="415" y="549"/>
                  </a:lnTo>
                  <a:lnTo>
                    <a:pt x="407" y="559"/>
                  </a:lnTo>
                  <a:lnTo>
                    <a:pt x="404" y="562"/>
                  </a:lnTo>
                  <a:lnTo>
                    <a:pt x="397" y="568"/>
                  </a:lnTo>
                  <a:lnTo>
                    <a:pt x="389" y="575"/>
                  </a:lnTo>
                  <a:lnTo>
                    <a:pt x="377" y="583"/>
                  </a:lnTo>
                  <a:lnTo>
                    <a:pt x="365" y="592"/>
                  </a:lnTo>
                  <a:lnTo>
                    <a:pt x="350" y="602"/>
                  </a:lnTo>
                  <a:lnTo>
                    <a:pt x="335" y="614"/>
                  </a:lnTo>
                  <a:lnTo>
                    <a:pt x="317" y="625"/>
                  </a:lnTo>
                  <a:lnTo>
                    <a:pt x="300" y="637"/>
                  </a:lnTo>
                  <a:lnTo>
                    <a:pt x="283" y="648"/>
                  </a:lnTo>
                  <a:lnTo>
                    <a:pt x="266" y="660"/>
                  </a:lnTo>
                  <a:lnTo>
                    <a:pt x="248" y="670"/>
                  </a:lnTo>
                  <a:lnTo>
                    <a:pt x="231" y="681"/>
                  </a:lnTo>
                  <a:lnTo>
                    <a:pt x="216" y="690"/>
                  </a:lnTo>
                  <a:lnTo>
                    <a:pt x="201" y="698"/>
                  </a:lnTo>
                  <a:lnTo>
                    <a:pt x="188" y="704"/>
                  </a:lnTo>
                  <a:lnTo>
                    <a:pt x="183" y="706"/>
                  </a:lnTo>
                  <a:lnTo>
                    <a:pt x="177" y="708"/>
                  </a:lnTo>
                  <a:lnTo>
                    <a:pt x="171" y="710"/>
                  </a:lnTo>
                  <a:lnTo>
                    <a:pt x="165" y="710"/>
                  </a:lnTo>
                  <a:lnTo>
                    <a:pt x="160" y="711"/>
                  </a:lnTo>
                  <a:lnTo>
                    <a:pt x="153" y="710"/>
                  </a:lnTo>
                  <a:lnTo>
                    <a:pt x="147" y="710"/>
                  </a:lnTo>
                  <a:lnTo>
                    <a:pt x="141" y="708"/>
                  </a:lnTo>
                  <a:lnTo>
                    <a:pt x="129" y="704"/>
                  </a:lnTo>
                  <a:lnTo>
                    <a:pt x="117" y="698"/>
                  </a:lnTo>
                  <a:lnTo>
                    <a:pt x="107" y="690"/>
                  </a:lnTo>
                  <a:lnTo>
                    <a:pt x="96" y="680"/>
                  </a:lnTo>
                  <a:lnTo>
                    <a:pt x="88" y="669"/>
                  </a:lnTo>
                  <a:lnTo>
                    <a:pt x="80" y="658"/>
                  </a:lnTo>
                  <a:lnTo>
                    <a:pt x="72" y="647"/>
                  </a:lnTo>
                  <a:lnTo>
                    <a:pt x="65" y="636"/>
                  </a:lnTo>
                  <a:lnTo>
                    <a:pt x="57" y="622"/>
                  </a:lnTo>
                  <a:lnTo>
                    <a:pt x="50" y="608"/>
                  </a:lnTo>
                  <a:lnTo>
                    <a:pt x="43" y="594"/>
                  </a:lnTo>
                  <a:lnTo>
                    <a:pt x="39" y="581"/>
                  </a:lnTo>
                  <a:lnTo>
                    <a:pt x="34" y="566"/>
                  </a:lnTo>
                  <a:lnTo>
                    <a:pt x="29" y="552"/>
                  </a:lnTo>
                  <a:lnTo>
                    <a:pt x="25" y="537"/>
                  </a:lnTo>
                  <a:lnTo>
                    <a:pt x="20" y="523"/>
                  </a:lnTo>
                  <a:lnTo>
                    <a:pt x="16" y="474"/>
                  </a:lnTo>
                  <a:lnTo>
                    <a:pt x="8" y="427"/>
                  </a:lnTo>
                  <a:lnTo>
                    <a:pt x="1" y="380"/>
                  </a:lnTo>
                  <a:lnTo>
                    <a:pt x="0" y="332"/>
                  </a:lnTo>
                  <a:lnTo>
                    <a:pt x="9" y="313"/>
                  </a:lnTo>
                  <a:lnTo>
                    <a:pt x="19" y="296"/>
                  </a:lnTo>
                  <a:lnTo>
                    <a:pt x="32" y="280"/>
                  </a:lnTo>
                  <a:lnTo>
                    <a:pt x="44" y="265"/>
                  </a:lnTo>
                  <a:lnTo>
                    <a:pt x="58" y="250"/>
                  </a:lnTo>
                  <a:lnTo>
                    <a:pt x="72" y="235"/>
                  </a:lnTo>
                  <a:lnTo>
                    <a:pt x="86" y="220"/>
                  </a:lnTo>
                  <a:lnTo>
                    <a:pt x="100" y="205"/>
                  </a:lnTo>
                  <a:lnTo>
                    <a:pt x="109" y="194"/>
                  </a:lnTo>
                  <a:lnTo>
                    <a:pt x="120" y="183"/>
                  </a:lnTo>
                  <a:lnTo>
                    <a:pt x="133" y="171"/>
                  </a:lnTo>
                  <a:lnTo>
                    <a:pt x="147" y="160"/>
                  </a:lnTo>
                  <a:lnTo>
                    <a:pt x="162" y="147"/>
                  </a:lnTo>
                  <a:lnTo>
                    <a:pt x="177" y="136"/>
                  </a:lnTo>
                  <a:lnTo>
                    <a:pt x="193" y="124"/>
                  </a:lnTo>
                  <a:lnTo>
                    <a:pt x="208" y="113"/>
                  </a:lnTo>
                  <a:lnTo>
                    <a:pt x="223" y="101"/>
                  </a:lnTo>
                  <a:lnTo>
                    <a:pt x="237" y="92"/>
                  </a:lnTo>
                  <a:lnTo>
                    <a:pt x="249" y="83"/>
                  </a:lnTo>
                  <a:lnTo>
                    <a:pt x="262" y="75"/>
                  </a:lnTo>
                  <a:lnTo>
                    <a:pt x="271" y="68"/>
                  </a:lnTo>
                  <a:lnTo>
                    <a:pt x="279" y="62"/>
                  </a:lnTo>
                  <a:lnTo>
                    <a:pt x="285" y="58"/>
                  </a:lnTo>
                  <a:lnTo>
                    <a:pt x="289" y="56"/>
                  </a:lnTo>
                  <a:lnTo>
                    <a:pt x="305" y="47"/>
                  </a:lnTo>
                  <a:lnTo>
                    <a:pt x="323" y="38"/>
                  </a:lnTo>
                  <a:lnTo>
                    <a:pt x="343" y="28"/>
                  </a:lnTo>
                  <a:lnTo>
                    <a:pt x="362" y="19"/>
                  </a:lnTo>
                  <a:lnTo>
                    <a:pt x="381" y="12"/>
                  </a:lnTo>
                  <a:lnTo>
                    <a:pt x="396" y="5"/>
                  </a:lnTo>
                  <a:lnTo>
                    <a:pt x="406" y="2"/>
                  </a:lnTo>
                  <a:lnTo>
                    <a:pt x="411" y="0"/>
                  </a:lnTo>
                  <a:lnTo>
                    <a:pt x="429" y="47"/>
                  </a:lnTo>
                  <a:lnTo>
                    <a:pt x="445" y="93"/>
                  </a:lnTo>
                  <a:lnTo>
                    <a:pt x="460" y="139"/>
                  </a:lnTo>
                  <a:lnTo>
                    <a:pt x="473" y="185"/>
                  </a:lnTo>
                  <a:lnTo>
                    <a:pt x="483" y="234"/>
                  </a:lnTo>
                  <a:lnTo>
                    <a:pt x="490" y="284"/>
                  </a:lnTo>
                  <a:lnTo>
                    <a:pt x="496" y="340"/>
                  </a:lnTo>
                  <a:lnTo>
                    <a:pt x="498" y="400"/>
                  </a:lnTo>
                  <a:close/>
                </a:path>
              </a:pathLst>
            </a:custGeom>
            <a:solidFill>
              <a:srgbClr val="FFF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61" y="1815"/>
              <a:ext cx="283" cy="442"/>
            </a:xfrm>
            <a:custGeom>
              <a:avLst/>
              <a:gdLst>
                <a:gd name="T0" fmla="*/ 0 w 567"/>
                <a:gd name="T1" fmla="*/ 4 h 884"/>
                <a:gd name="T2" fmla="*/ 0 w 567"/>
                <a:gd name="T3" fmla="*/ 3 h 884"/>
                <a:gd name="T4" fmla="*/ 0 w 567"/>
                <a:gd name="T5" fmla="*/ 3 h 884"/>
                <a:gd name="T6" fmla="*/ 0 w 567"/>
                <a:gd name="T7" fmla="*/ 2 h 884"/>
                <a:gd name="T8" fmla="*/ 0 w 567"/>
                <a:gd name="T9" fmla="*/ 2 h 884"/>
                <a:gd name="T10" fmla="*/ 0 w 567"/>
                <a:gd name="T11" fmla="*/ 2 h 884"/>
                <a:gd name="T12" fmla="*/ 0 w 567"/>
                <a:gd name="T13" fmla="*/ 1 h 884"/>
                <a:gd name="T14" fmla="*/ 0 w 567"/>
                <a:gd name="T15" fmla="*/ 1 h 884"/>
                <a:gd name="T16" fmla="*/ 0 w 567"/>
                <a:gd name="T17" fmla="*/ 1 h 884"/>
                <a:gd name="T18" fmla="*/ 0 w 567"/>
                <a:gd name="T19" fmla="*/ 1 h 884"/>
                <a:gd name="T20" fmla="*/ 0 w 567"/>
                <a:gd name="T21" fmla="*/ 1 h 884"/>
                <a:gd name="T22" fmla="*/ 0 w 567"/>
                <a:gd name="T23" fmla="*/ 1 h 884"/>
                <a:gd name="T24" fmla="*/ 1 w 567"/>
                <a:gd name="T25" fmla="*/ 1 h 884"/>
                <a:gd name="T26" fmla="*/ 1 w 567"/>
                <a:gd name="T27" fmla="*/ 1 h 884"/>
                <a:gd name="T28" fmla="*/ 1 w 567"/>
                <a:gd name="T29" fmla="*/ 1 h 884"/>
                <a:gd name="T30" fmla="*/ 1 w 567"/>
                <a:gd name="T31" fmla="*/ 1 h 884"/>
                <a:gd name="T32" fmla="*/ 1 w 567"/>
                <a:gd name="T33" fmla="*/ 1 h 884"/>
                <a:gd name="T34" fmla="*/ 1 w 567"/>
                <a:gd name="T35" fmla="*/ 1 h 884"/>
                <a:gd name="T36" fmla="*/ 1 w 567"/>
                <a:gd name="T37" fmla="*/ 1 h 884"/>
                <a:gd name="T38" fmla="*/ 1 w 567"/>
                <a:gd name="T39" fmla="*/ 1 h 884"/>
                <a:gd name="T40" fmla="*/ 1 w 567"/>
                <a:gd name="T41" fmla="*/ 1 h 884"/>
                <a:gd name="T42" fmla="*/ 2 w 567"/>
                <a:gd name="T43" fmla="*/ 1 h 884"/>
                <a:gd name="T44" fmla="*/ 2 w 567"/>
                <a:gd name="T45" fmla="*/ 1 h 884"/>
                <a:gd name="T46" fmla="*/ 2 w 567"/>
                <a:gd name="T47" fmla="*/ 1 h 884"/>
                <a:gd name="T48" fmla="*/ 2 w 567"/>
                <a:gd name="T49" fmla="*/ 1 h 884"/>
                <a:gd name="T50" fmla="*/ 2 w 567"/>
                <a:gd name="T51" fmla="*/ 1 h 884"/>
                <a:gd name="T52" fmla="*/ 1 w 567"/>
                <a:gd name="T53" fmla="*/ 1 h 884"/>
                <a:gd name="T54" fmla="*/ 1 w 567"/>
                <a:gd name="T55" fmla="*/ 1 h 884"/>
                <a:gd name="T56" fmla="*/ 1 w 567"/>
                <a:gd name="T57" fmla="*/ 1 h 884"/>
                <a:gd name="T58" fmla="*/ 1 w 567"/>
                <a:gd name="T59" fmla="*/ 1 h 884"/>
                <a:gd name="T60" fmla="*/ 1 w 567"/>
                <a:gd name="T61" fmla="*/ 1 h 884"/>
                <a:gd name="T62" fmla="*/ 1 w 567"/>
                <a:gd name="T63" fmla="*/ 1 h 884"/>
                <a:gd name="T64" fmla="*/ 0 w 567"/>
                <a:gd name="T65" fmla="*/ 2 h 884"/>
                <a:gd name="T66" fmla="*/ 0 w 567"/>
                <a:gd name="T67" fmla="*/ 2 h 884"/>
                <a:gd name="T68" fmla="*/ 0 w 567"/>
                <a:gd name="T69" fmla="*/ 2 h 884"/>
                <a:gd name="T70" fmla="*/ 0 w 567"/>
                <a:gd name="T71" fmla="*/ 2 h 884"/>
                <a:gd name="T72" fmla="*/ 0 w 567"/>
                <a:gd name="T73" fmla="*/ 2 h 884"/>
                <a:gd name="T74" fmla="*/ 0 w 567"/>
                <a:gd name="T75" fmla="*/ 2 h 884"/>
                <a:gd name="T76" fmla="*/ 0 w 567"/>
                <a:gd name="T77" fmla="*/ 2 h 884"/>
                <a:gd name="T78" fmla="*/ 0 w 567"/>
                <a:gd name="T79" fmla="*/ 2 h 884"/>
                <a:gd name="T80" fmla="*/ 0 w 567"/>
                <a:gd name="T81" fmla="*/ 2 h 884"/>
                <a:gd name="T82" fmla="*/ 0 w 567"/>
                <a:gd name="T83" fmla="*/ 2 h 884"/>
                <a:gd name="T84" fmla="*/ 0 w 567"/>
                <a:gd name="T85" fmla="*/ 2 h 884"/>
                <a:gd name="T86" fmla="*/ 0 w 567"/>
                <a:gd name="T87" fmla="*/ 2 h 884"/>
                <a:gd name="T88" fmla="*/ 0 w 567"/>
                <a:gd name="T89" fmla="*/ 3 h 884"/>
                <a:gd name="T90" fmla="*/ 0 w 567"/>
                <a:gd name="T91" fmla="*/ 3 h 884"/>
                <a:gd name="T92" fmla="*/ 0 w 567"/>
                <a:gd name="T93" fmla="*/ 3 h 884"/>
                <a:gd name="T94" fmla="*/ 0 w 567"/>
                <a:gd name="T95" fmla="*/ 3 h 884"/>
                <a:gd name="T96" fmla="*/ 0 w 567"/>
                <a:gd name="T97" fmla="*/ 4 h 884"/>
                <a:gd name="T98" fmla="*/ 1 w 567"/>
                <a:gd name="T99" fmla="*/ 4 h 884"/>
                <a:gd name="T100" fmla="*/ 1 w 567"/>
                <a:gd name="T101" fmla="*/ 4 h 884"/>
                <a:gd name="T102" fmla="*/ 0 w 567"/>
                <a:gd name="T103" fmla="*/ 4 h 884"/>
                <a:gd name="T104" fmla="*/ 0 w 567"/>
                <a:gd name="T105" fmla="*/ 4 h 884"/>
                <a:gd name="T106" fmla="*/ 0 w 567"/>
                <a:gd name="T107" fmla="*/ 4 h 88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7"/>
                <a:gd name="T163" fmla="*/ 0 h 884"/>
                <a:gd name="T164" fmla="*/ 567 w 567"/>
                <a:gd name="T165" fmla="*/ 884 h 88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7" h="884">
                  <a:moveTo>
                    <a:pt x="94" y="786"/>
                  </a:moveTo>
                  <a:lnTo>
                    <a:pt x="92" y="769"/>
                  </a:lnTo>
                  <a:lnTo>
                    <a:pt x="82" y="729"/>
                  </a:lnTo>
                  <a:lnTo>
                    <a:pt x="67" y="674"/>
                  </a:lnTo>
                  <a:lnTo>
                    <a:pt x="49" y="610"/>
                  </a:lnTo>
                  <a:lnTo>
                    <a:pt x="31" y="547"/>
                  </a:lnTo>
                  <a:lnTo>
                    <a:pt x="15" y="492"/>
                  </a:lnTo>
                  <a:lnTo>
                    <a:pt x="4" y="451"/>
                  </a:lnTo>
                  <a:lnTo>
                    <a:pt x="0" y="435"/>
                  </a:lnTo>
                  <a:lnTo>
                    <a:pt x="10" y="397"/>
                  </a:lnTo>
                  <a:lnTo>
                    <a:pt x="23" y="360"/>
                  </a:lnTo>
                  <a:lnTo>
                    <a:pt x="38" y="325"/>
                  </a:lnTo>
                  <a:lnTo>
                    <a:pt x="55" y="289"/>
                  </a:lnTo>
                  <a:lnTo>
                    <a:pt x="75" y="255"/>
                  </a:lnTo>
                  <a:lnTo>
                    <a:pt x="95" y="222"/>
                  </a:lnTo>
                  <a:lnTo>
                    <a:pt x="120" y="191"/>
                  </a:lnTo>
                  <a:lnTo>
                    <a:pt x="145" y="161"/>
                  </a:lnTo>
                  <a:lnTo>
                    <a:pt x="155" y="149"/>
                  </a:lnTo>
                  <a:lnTo>
                    <a:pt x="168" y="137"/>
                  </a:lnTo>
                  <a:lnTo>
                    <a:pt x="182" y="124"/>
                  </a:lnTo>
                  <a:lnTo>
                    <a:pt x="196" y="110"/>
                  </a:lnTo>
                  <a:lnTo>
                    <a:pt x="212" y="98"/>
                  </a:lnTo>
                  <a:lnTo>
                    <a:pt x="227" y="84"/>
                  </a:lnTo>
                  <a:lnTo>
                    <a:pt x="242" y="71"/>
                  </a:lnTo>
                  <a:lnTo>
                    <a:pt x="257" y="58"/>
                  </a:lnTo>
                  <a:lnTo>
                    <a:pt x="272" y="47"/>
                  </a:lnTo>
                  <a:lnTo>
                    <a:pt x="285" y="35"/>
                  </a:lnTo>
                  <a:lnTo>
                    <a:pt x="297" y="25"/>
                  </a:lnTo>
                  <a:lnTo>
                    <a:pt x="308" y="17"/>
                  </a:lnTo>
                  <a:lnTo>
                    <a:pt x="318" y="10"/>
                  </a:lnTo>
                  <a:lnTo>
                    <a:pt x="325" y="4"/>
                  </a:lnTo>
                  <a:lnTo>
                    <a:pt x="329" y="1"/>
                  </a:lnTo>
                  <a:lnTo>
                    <a:pt x="330" y="0"/>
                  </a:lnTo>
                  <a:lnTo>
                    <a:pt x="344" y="3"/>
                  </a:lnTo>
                  <a:lnTo>
                    <a:pt x="360" y="7"/>
                  </a:lnTo>
                  <a:lnTo>
                    <a:pt x="378" y="10"/>
                  </a:lnTo>
                  <a:lnTo>
                    <a:pt x="395" y="13"/>
                  </a:lnTo>
                  <a:lnTo>
                    <a:pt x="413" y="18"/>
                  </a:lnTo>
                  <a:lnTo>
                    <a:pt x="433" y="22"/>
                  </a:lnTo>
                  <a:lnTo>
                    <a:pt x="451" y="25"/>
                  </a:lnTo>
                  <a:lnTo>
                    <a:pt x="470" y="28"/>
                  </a:lnTo>
                  <a:lnTo>
                    <a:pt x="487" y="32"/>
                  </a:lnTo>
                  <a:lnTo>
                    <a:pt x="504" y="35"/>
                  </a:lnTo>
                  <a:lnTo>
                    <a:pt x="519" y="39"/>
                  </a:lnTo>
                  <a:lnTo>
                    <a:pt x="533" y="41"/>
                  </a:lnTo>
                  <a:lnTo>
                    <a:pt x="546" y="42"/>
                  </a:lnTo>
                  <a:lnTo>
                    <a:pt x="555" y="43"/>
                  </a:lnTo>
                  <a:lnTo>
                    <a:pt x="562" y="45"/>
                  </a:lnTo>
                  <a:lnTo>
                    <a:pt x="567" y="45"/>
                  </a:lnTo>
                  <a:lnTo>
                    <a:pt x="554" y="51"/>
                  </a:lnTo>
                  <a:lnTo>
                    <a:pt x="535" y="62"/>
                  </a:lnTo>
                  <a:lnTo>
                    <a:pt x="512" y="76"/>
                  </a:lnTo>
                  <a:lnTo>
                    <a:pt x="486" y="91"/>
                  </a:lnTo>
                  <a:lnTo>
                    <a:pt x="458" y="107"/>
                  </a:lnTo>
                  <a:lnTo>
                    <a:pt x="432" y="123"/>
                  </a:lnTo>
                  <a:lnTo>
                    <a:pt x="410" y="137"/>
                  </a:lnTo>
                  <a:lnTo>
                    <a:pt x="391" y="149"/>
                  </a:lnTo>
                  <a:lnTo>
                    <a:pt x="373" y="163"/>
                  </a:lnTo>
                  <a:lnTo>
                    <a:pt x="356" y="177"/>
                  </a:lnTo>
                  <a:lnTo>
                    <a:pt x="340" y="191"/>
                  </a:lnTo>
                  <a:lnTo>
                    <a:pt x="323" y="205"/>
                  </a:lnTo>
                  <a:lnTo>
                    <a:pt x="307" y="220"/>
                  </a:lnTo>
                  <a:lnTo>
                    <a:pt x="292" y="235"/>
                  </a:lnTo>
                  <a:lnTo>
                    <a:pt x="277" y="250"/>
                  </a:lnTo>
                  <a:lnTo>
                    <a:pt x="262" y="267"/>
                  </a:lnTo>
                  <a:lnTo>
                    <a:pt x="251" y="282"/>
                  </a:lnTo>
                  <a:lnTo>
                    <a:pt x="238" y="296"/>
                  </a:lnTo>
                  <a:lnTo>
                    <a:pt x="227" y="310"/>
                  </a:lnTo>
                  <a:lnTo>
                    <a:pt x="215" y="325"/>
                  </a:lnTo>
                  <a:lnTo>
                    <a:pt x="205" y="340"/>
                  </a:lnTo>
                  <a:lnTo>
                    <a:pt x="194" y="355"/>
                  </a:lnTo>
                  <a:lnTo>
                    <a:pt x="186" y="371"/>
                  </a:lnTo>
                  <a:lnTo>
                    <a:pt x="179" y="388"/>
                  </a:lnTo>
                  <a:lnTo>
                    <a:pt x="178" y="388"/>
                  </a:lnTo>
                  <a:lnTo>
                    <a:pt x="177" y="388"/>
                  </a:lnTo>
                  <a:lnTo>
                    <a:pt x="176" y="389"/>
                  </a:lnTo>
                  <a:lnTo>
                    <a:pt x="170" y="426"/>
                  </a:lnTo>
                  <a:lnTo>
                    <a:pt x="169" y="462"/>
                  </a:lnTo>
                  <a:lnTo>
                    <a:pt x="171" y="499"/>
                  </a:lnTo>
                  <a:lnTo>
                    <a:pt x="177" y="534"/>
                  </a:lnTo>
                  <a:lnTo>
                    <a:pt x="185" y="570"/>
                  </a:lnTo>
                  <a:lnTo>
                    <a:pt x="194" y="606"/>
                  </a:lnTo>
                  <a:lnTo>
                    <a:pt x="204" y="642"/>
                  </a:lnTo>
                  <a:lnTo>
                    <a:pt x="214" y="677"/>
                  </a:lnTo>
                  <a:lnTo>
                    <a:pt x="221" y="704"/>
                  </a:lnTo>
                  <a:lnTo>
                    <a:pt x="228" y="730"/>
                  </a:lnTo>
                  <a:lnTo>
                    <a:pt x="236" y="757"/>
                  </a:lnTo>
                  <a:lnTo>
                    <a:pt x="244" y="782"/>
                  </a:lnTo>
                  <a:lnTo>
                    <a:pt x="252" y="807"/>
                  </a:lnTo>
                  <a:lnTo>
                    <a:pt x="260" y="833"/>
                  </a:lnTo>
                  <a:lnTo>
                    <a:pt x="268" y="858"/>
                  </a:lnTo>
                  <a:lnTo>
                    <a:pt x="277" y="884"/>
                  </a:lnTo>
                  <a:lnTo>
                    <a:pt x="265" y="877"/>
                  </a:lnTo>
                  <a:lnTo>
                    <a:pt x="244" y="866"/>
                  </a:lnTo>
                  <a:lnTo>
                    <a:pt x="219" y="851"/>
                  </a:lnTo>
                  <a:lnTo>
                    <a:pt x="190" y="836"/>
                  </a:lnTo>
                  <a:lnTo>
                    <a:pt x="161" y="820"/>
                  </a:lnTo>
                  <a:lnTo>
                    <a:pt x="135" y="805"/>
                  </a:lnTo>
                  <a:lnTo>
                    <a:pt x="111" y="794"/>
                  </a:lnTo>
                  <a:lnTo>
                    <a:pt x="94" y="786"/>
                  </a:lnTo>
                  <a:close/>
                </a:path>
              </a:pathLst>
            </a:custGeom>
            <a:solidFill>
              <a:srgbClr val="937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8" y="1827"/>
              <a:ext cx="393" cy="495"/>
            </a:xfrm>
            <a:custGeom>
              <a:avLst/>
              <a:gdLst>
                <a:gd name="T0" fmla="*/ 2 w 787"/>
                <a:gd name="T1" fmla="*/ 3 h 991"/>
                <a:gd name="T2" fmla="*/ 1 w 787"/>
                <a:gd name="T3" fmla="*/ 3 h 991"/>
                <a:gd name="T4" fmla="*/ 1 w 787"/>
                <a:gd name="T5" fmla="*/ 3 h 991"/>
                <a:gd name="T6" fmla="*/ 0 w 787"/>
                <a:gd name="T7" fmla="*/ 3 h 991"/>
                <a:gd name="T8" fmla="*/ 0 w 787"/>
                <a:gd name="T9" fmla="*/ 3 h 991"/>
                <a:gd name="T10" fmla="*/ 0 w 787"/>
                <a:gd name="T11" fmla="*/ 3 h 991"/>
                <a:gd name="T12" fmla="*/ 0 w 787"/>
                <a:gd name="T13" fmla="*/ 2 h 991"/>
                <a:gd name="T14" fmla="*/ 0 w 787"/>
                <a:gd name="T15" fmla="*/ 1 h 991"/>
                <a:gd name="T16" fmla="*/ 0 w 787"/>
                <a:gd name="T17" fmla="*/ 1 h 991"/>
                <a:gd name="T18" fmla="*/ 0 w 787"/>
                <a:gd name="T19" fmla="*/ 1 h 991"/>
                <a:gd name="T20" fmla="*/ 0 w 787"/>
                <a:gd name="T21" fmla="*/ 0 h 991"/>
                <a:gd name="T22" fmla="*/ 0 w 787"/>
                <a:gd name="T23" fmla="*/ 0 h 991"/>
                <a:gd name="T24" fmla="*/ 0 w 787"/>
                <a:gd name="T25" fmla="*/ 0 h 991"/>
                <a:gd name="T26" fmla="*/ 0 w 787"/>
                <a:gd name="T27" fmla="*/ 0 h 991"/>
                <a:gd name="T28" fmla="*/ 1 w 787"/>
                <a:gd name="T29" fmla="*/ 0 h 991"/>
                <a:gd name="T30" fmla="*/ 1 w 787"/>
                <a:gd name="T31" fmla="*/ 0 h 991"/>
                <a:gd name="T32" fmla="*/ 1 w 787"/>
                <a:gd name="T33" fmla="*/ 0 h 991"/>
                <a:gd name="T34" fmla="*/ 1 w 787"/>
                <a:gd name="T35" fmla="*/ 0 h 991"/>
                <a:gd name="T36" fmla="*/ 1 w 787"/>
                <a:gd name="T37" fmla="*/ 0 h 991"/>
                <a:gd name="T38" fmla="*/ 2 w 787"/>
                <a:gd name="T39" fmla="*/ 0 h 991"/>
                <a:gd name="T40" fmla="*/ 2 w 787"/>
                <a:gd name="T41" fmla="*/ 0 h 991"/>
                <a:gd name="T42" fmla="*/ 2 w 787"/>
                <a:gd name="T43" fmla="*/ 0 h 991"/>
                <a:gd name="T44" fmla="*/ 1 w 787"/>
                <a:gd name="T45" fmla="*/ 0 h 991"/>
                <a:gd name="T46" fmla="*/ 1 w 787"/>
                <a:gd name="T47" fmla="*/ 0 h 991"/>
                <a:gd name="T48" fmla="*/ 1 w 787"/>
                <a:gd name="T49" fmla="*/ 0 h 991"/>
                <a:gd name="T50" fmla="*/ 1 w 787"/>
                <a:gd name="T51" fmla="*/ 0 h 991"/>
                <a:gd name="T52" fmla="*/ 1 w 787"/>
                <a:gd name="T53" fmla="*/ 0 h 991"/>
                <a:gd name="T54" fmla="*/ 1 w 787"/>
                <a:gd name="T55" fmla="*/ 0 h 991"/>
                <a:gd name="T56" fmla="*/ 0 w 787"/>
                <a:gd name="T57" fmla="*/ 1 h 991"/>
                <a:gd name="T58" fmla="*/ 0 w 787"/>
                <a:gd name="T59" fmla="*/ 1 h 991"/>
                <a:gd name="T60" fmla="*/ 0 w 787"/>
                <a:gd name="T61" fmla="*/ 1 h 991"/>
                <a:gd name="T62" fmla="*/ 0 w 787"/>
                <a:gd name="T63" fmla="*/ 1 h 991"/>
                <a:gd name="T64" fmla="*/ 0 w 787"/>
                <a:gd name="T65" fmla="*/ 2 h 991"/>
                <a:gd name="T66" fmla="*/ 0 w 787"/>
                <a:gd name="T67" fmla="*/ 2 h 991"/>
                <a:gd name="T68" fmla="*/ 0 w 787"/>
                <a:gd name="T69" fmla="*/ 2 h 991"/>
                <a:gd name="T70" fmla="*/ 0 w 787"/>
                <a:gd name="T71" fmla="*/ 2 h 991"/>
                <a:gd name="T72" fmla="*/ 0 w 787"/>
                <a:gd name="T73" fmla="*/ 3 h 991"/>
                <a:gd name="T74" fmla="*/ 0 w 787"/>
                <a:gd name="T75" fmla="*/ 3 h 991"/>
                <a:gd name="T76" fmla="*/ 1 w 787"/>
                <a:gd name="T77" fmla="*/ 3 h 991"/>
                <a:gd name="T78" fmla="*/ 1 w 787"/>
                <a:gd name="T79" fmla="*/ 3 h 991"/>
                <a:gd name="T80" fmla="*/ 1 w 787"/>
                <a:gd name="T81" fmla="*/ 3 h 991"/>
                <a:gd name="T82" fmla="*/ 1 w 787"/>
                <a:gd name="T83" fmla="*/ 3 h 991"/>
                <a:gd name="T84" fmla="*/ 1 w 787"/>
                <a:gd name="T85" fmla="*/ 3 h 991"/>
                <a:gd name="T86" fmla="*/ 1 w 787"/>
                <a:gd name="T87" fmla="*/ 3 h 991"/>
                <a:gd name="T88" fmla="*/ 1 w 787"/>
                <a:gd name="T89" fmla="*/ 2 h 991"/>
                <a:gd name="T90" fmla="*/ 2 w 787"/>
                <a:gd name="T91" fmla="*/ 2 h 991"/>
                <a:gd name="T92" fmla="*/ 2 w 787"/>
                <a:gd name="T93" fmla="*/ 2 h 991"/>
                <a:gd name="T94" fmla="*/ 2 w 787"/>
                <a:gd name="T95" fmla="*/ 2 h 991"/>
                <a:gd name="T96" fmla="*/ 2 w 787"/>
                <a:gd name="T97" fmla="*/ 2 h 991"/>
                <a:gd name="T98" fmla="*/ 2 w 787"/>
                <a:gd name="T99" fmla="*/ 2 h 991"/>
                <a:gd name="T100" fmla="*/ 2 w 787"/>
                <a:gd name="T101" fmla="*/ 2 h 991"/>
                <a:gd name="T102" fmla="*/ 2 w 787"/>
                <a:gd name="T103" fmla="*/ 2 h 991"/>
                <a:gd name="T104" fmla="*/ 2 w 787"/>
                <a:gd name="T105" fmla="*/ 2 h 991"/>
                <a:gd name="T106" fmla="*/ 2 w 787"/>
                <a:gd name="T107" fmla="*/ 2 h 991"/>
                <a:gd name="T108" fmla="*/ 3 w 787"/>
                <a:gd name="T109" fmla="*/ 2 h 991"/>
                <a:gd name="T110" fmla="*/ 2 w 787"/>
                <a:gd name="T111" fmla="*/ 2 h 991"/>
                <a:gd name="T112" fmla="*/ 2 w 787"/>
                <a:gd name="T113" fmla="*/ 2 h 991"/>
                <a:gd name="T114" fmla="*/ 2 w 787"/>
                <a:gd name="T115" fmla="*/ 3 h 991"/>
                <a:gd name="T116" fmla="*/ 2 w 787"/>
                <a:gd name="T117" fmla="*/ 3 h 991"/>
                <a:gd name="T118" fmla="*/ 2 w 787"/>
                <a:gd name="T119" fmla="*/ 3 h 9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87"/>
                <a:gd name="T181" fmla="*/ 0 h 991"/>
                <a:gd name="T182" fmla="*/ 787 w 787"/>
                <a:gd name="T183" fmla="*/ 991 h 99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87" h="991">
                  <a:moveTo>
                    <a:pt x="584" y="991"/>
                  </a:moveTo>
                  <a:lnTo>
                    <a:pt x="566" y="986"/>
                  </a:lnTo>
                  <a:lnTo>
                    <a:pt x="541" y="979"/>
                  </a:lnTo>
                  <a:lnTo>
                    <a:pt x="511" y="972"/>
                  </a:lnTo>
                  <a:lnTo>
                    <a:pt x="477" y="963"/>
                  </a:lnTo>
                  <a:lnTo>
                    <a:pt x="440" y="954"/>
                  </a:lnTo>
                  <a:lnTo>
                    <a:pt x="400" y="944"/>
                  </a:lnTo>
                  <a:lnTo>
                    <a:pt x="359" y="934"/>
                  </a:lnTo>
                  <a:lnTo>
                    <a:pt x="319" y="924"/>
                  </a:lnTo>
                  <a:lnTo>
                    <a:pt x="279" y="914"/>
                  </a:lnTo>
                  <a:lnTo>
                    <a:pt x="241" y="904"/>
                  </a:lnTo>
                  <a:lnTo>
                    <a:pt x="206" y="896"/>
                  </a:lnTo>
                  <a:lnTo>
                    <a:pt x="175" y="888"/>
                  </a:lnTo>
                  <a:lnTo>
                    <a:pt x="150" y="883"/>
                  </a:lnTo>
                  <a:lnTo>
                    <a:pt x="130" y="878"/>
                  </a:lnTo>
                  <a:lnTo>
                    <a:pt x="117" y="874"/>
                  </a:lnTo>
                  <a:lnTo>
                    <a:pt x="113" y="873"/>
                  </a:lnTo>
                  <a:lnTo>
                    <a:pt x="76" y="781"/>
                  </a:lnTo>
                  <a:lnTo>
                    <a:pt x="48" y="691"/>
                  </a:lnTo>
                  <a:lnTo>
                    <a:pt x="28" y="607"/>
                  </a:lnTo>
                  <a:lnTo>
                    <a:pt x="14" y="532"/>
                  </a:lnTo>
                  <a:lnTo>
                    <a:pt x="6" y="469"/>
                  </a:lnTo>
                  <a:lnTo>
                    <a:pt x="1" y="419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4" y="351"/>
                  </a:lnTo>
                  <a:lnTo>
                    <a:pt x="29" y="329"/>
                  </a:lnTo>
                  <a:lnTo>
                    <a:pt x="44" y="309"/>
                  </a:lnTo>
                  <a:lnTo>
                    <a:pt x="60" y="288"/>
                  </a:lnTo>
                  <a:lnTo>
                    <a:pt x="76" y="267"/>
                  </a:lnTo>
                  <a:lnTo>
                    <a:pt x="94" y="248"/>
                  </a:lnTo>
                  <a:lnTo>
                    <a:pt x="113" y="229"/>
                  </a:lnTo>
                  <a:lnTo>
                    <a:pt x="132" y="211"/>
                  </a:lnTo>
                  <a:lnTo>
                    <a:pt x="143" y="201"/>
                  </a:lnTo>
                  <a:lnTo>
                    <a:pt x="152" y="193"/>
                  </a:lnTo>
                  <a:lnTo>
                    <a:pt x="161" y="184"/>
                  </a:lnTo>
                  <a:lnTo>
                    <a:pt x="172" y="176"/>
                  </a:lnTo>
                  <a:lnTo>
                    <a:pt x="181" y="167"/>
                  </a:lnTo>
                  <a:lnTo>
                    <a:pt x="191" y="159"/>
                  </a:lnTo>
                  <a:lnTo>
                    <a:pt x="201" y="151"/>
                  </a:lnTo>
                  <a:lnTo>
                    <a:pt x="213" y="143"/>
                  </a:lnTo>
                  <a:lnTo>
                    <a:pt x="231" y="131"/>
                  </a:lnTo>
                  <a:lnTo>
                    <a:pt x="254" y="117"/>
                  </a:lnTo>
                  <a:lnTo>
                    <a:pt x="281" y="101"/>
                  </a:lnTo>
                  <a:lnTo>
                    <a:pt x="309" y="84"/>
                  </a:lnTo>
                  <a:lnTo>
                    <a:pt x="335" y="68"/>
                  </a:lnTo>
                  <a:lnTo>
                    <a:pt x="358" y="54"/>
                  </a:lnTo>
                  <a:lnTo>
                    <a:pt x="378" y="42"/>
                  </a:lnTo>
                  <a:lnTo>
                    <a:pt x="389" y="34"/>
                  </a:lnTo>
                  <a:lnTo>
                    <a:pt x="401" y="27"/>
                  </a:lnTo>
                  <a:lnTo>
                    <a:pt x="412" y="22"/>
                  </a:lnTo>
                  <a:lnTo>
                    <a:pt x="425" y="17"/>
                  </a:lnTo>
                  <a:lnTo>
                    <a:pt x="436" y="14"/>
                  </a:lnTo>
                  <a:lnTo>
                    <a:pt x="449" y="11"/>
                  </a:lnTo>
                  <a:lnTo>
                    <a:pt x="462" y="8"/>
                  </a:lnTo>
                  <a:lnTo>
                    <a:pt x="474" y="4"/>
                  </a:lnTo>
                  <a:lnTo>
                    <a:pt x="487" y="0"/>
                  </a:lnTo>
                  <a:lnTo>
                    <a:pt x="492" y="2"/>
                  </a:lnTo>
                  <a:lnTo>
                    <a:pt x="503" y="10"/>
                  </a:lnTo>
                  <a:lnTo>
                    <a:pt x="519" y="21"/>
                  </a:lnTo>
                  <a:lnTo>
                    <a:pt x="538" y="33"/>
                  </a:lnTo>
                  <a:lnTo>
                    <a:pt x="556" y="45"/>
                  </a:lnTo>
                  <a:lnTo>
                    <a:pt x="572" y="56"/>
                  </a:lnTo>
                  <a:lnTo>
                    <a:pt x="584" y="63"/>
                  </a:lnTo>
                  <a:lnTo>
                    <a:pt x="587" y="67"/>
                  </a:lnTo>
                  <a:lnTo>
                    <a:pt x="566" y="75"/>
                  </a:lnTo>
                  <a:lnTo>
                    <a:pt x="545" y="83"/>
                  </a:lnTo>
                  <a:lnTo>
                    <a:pt x="523" y="91"/>
                  </a:lnTo>
                  <a:lnTo>
                    <a:pt x="501" y="99"/>
                  </a:lnTo>
                  <a:lnTo>
                    <a:pt x="480" y="108"/>
                  </a:lnTo>
                  <a:lnTo>
                    <a:pt x="458" y="117"/>
                  </a:lnTo>
                  <a:lnTo>
                    <a:pt x="438" y="128"/>
                  </a:lnTo>
                  <a:lnTo>
                    <a:pt x="417" y="139"/>
                  </a:lnTo>
                  <a:lnTo>
                    <a:pt x="407" y="145"/>
                  </a:lnTo>
                  <a:lnTo>
                    <a:pt x="397" y="151"/>
                  </a:lnTo>
                  <a:lnTo>
                    <a:pt x="388" y="158"/>
                  </a:lnTo>
                  <a:lnTo>
                    <a:pt x="379" y="163"/>
                  </a:lnTo>
                  <a:lnTo>
                    <a:pt x="369" y="169"/>
                  </a:lnTo>
                  <a:lnTo>
                    <a:pt x="359" y="175"/>
                  </a:lnTo>
                  <a:lnTo>
                    <a:pt x="350" y="182"/>
                  </a:lnTo>
                  <a:lnTo>
                    <a:pt x="340" y="188"/>
                  </a:lnTo>
                  <a:lnTo>
                    <a:pt x="322" y="199"/>
                  </a:lnTo>
                  <a:lnTo>
                    <a:pt x="306" y="211"/>
                  </a:lnTo>
                  <a:lnTo>
                    <a:pt x="290" y="222"/>
                  </a:lnTo>
                  <a:lnTo>
                    <a:pt x="274" y="235"/>
                  </a:lnTo>
                  <a:lnTo>
                    <a:pt x="260" y="248"/>
                  </a:lnTo>
                  <a:lnTo>
                    <a:pt x="245" y="261"/>
                  </a:lnTo>
                  <a:lnTo>
                    <a:pt x="231" y="276"/>
                  </a:lnTo>
                  <a:lnTo>
                    <a:pt x="219" y="291"/>
                  </a:lnTo>
                  <a:lnTo>
                    <a:pt x="204" y="309"/>
                  </a:lnTo>
                  <a:lnTo>
                    <a:pt x="189" y="325"/>
                  </a:lnTo>
                  <a:lnTo>
                    <a:pt x="173" y="341"/>
                  </a:lnTo>
                  <a:lnTo>
                    <a:pt x="158" y="357"/>
                  </a:lnTo>
                  <a:lnTo>
                    <a:pt x="144" y="373"/>
                  </a:lnTo>
                  <a:lnTo>
                    <a:pt x="131" y="390"/>
                  </a:lnTo>
                  <a:lnTo>
                    <a:pt x="121" y="409"/>
                  </a:lnTo>
                  <a:lnTo>
                    <a:pt x="113" y="430"/>
                  </a:lnTo>
                  <a:lnTo>
                    <a:pt x="110" y="470"/>
                  </a:lnTo>
                  <a:lnTo>
                    <a:pt x="114" y="536"/>
                  </a:lnTo>
                  <a:lnTo>
                    <a:pt x="123" y="605"/>
                  </a:lnTo>
                  <a:lnTo>
                    <a:pt x="135" y="657"/>
                  </a:lnTo>
                  <a:lnTo>
                    <a:pt x="139" y="669"/>
                  </a:lnTo>
                  <a:lnTo>
                    <a:pt x="143" y="682"/>
                  </a:lnTo>
                  <a:lnTo>
                    <a:pt x="146" y="695"/>
                  </a:lnTo>
                  <a:lnTo>
                    <a:pt x="151" y="707"/>
                  </a:lnTo>
                  <a:lnTo>
                    <a:pt x="154" y="720"/>
                  </a:lnTo>
                  <a:lnTo>
                    <a:pt x="160" y="732"/>
                  </a:lnTo>
                  <a:lnTo>
                    <a:pt x="166" y="744"/>
                  </a:lnTo>
                  <a:lnTo>
                    <a:pt x="173" y="756"/>
                  </a:lnTo>
                  <a:lnTo>
                    <a:pt x="182" y="770"/>
                  </a:lnTo>
                  <a:lnTo>
                    <a:pt x="192" y="782"/>
                  </a:lnTo>
                  <a:lnTo>
                    <a:pt x="203" y="795"/>
                  </a:lnTo>
                  <a:lnTo>
                    <a:pt x="214" y="808"/>
                  </a:lnTo>
                  <a:lnTo>
                    <a:pt x="226" y="818"/>
                  </a:lnTo>
                  <a:lnTo>
                    <a:pt x="239" y="826"/>
                  </a:lnTo>
                  <a:lnTo>
                    <a:pt x="253" y="834"/>
                  </a:lnTo>
                  <a:lnTo>
                    <a:pt x="269" y="839"/>
                  </a:lnTo>
                  <a:lnTo>
                    <a:pt x="276" y="840"/>
                  </a:lnTo>
                  <a:lnTo>
                    <a:pt x="284" y="841"/>
                  </a:lnTo>
                  <a:lnTo>
                    <a:pt x="291" y="841"/>
                  </a:lnTo>
                  <a:lnTo>
                    <a:pt x="298" y="840"/>
                  </a:lnTo>
                  <a:lnTo>
                    <a:pt x="305" y="839"/>
                  </a:lnTo>
                  <a:lnTo>
                    <a:pt x="312" y="836"/>
                  </a:lnTo>
                  <a:lnTo>
                    <a:pt x="318" y="834"/>
                  </a:lnTo>
                  <a:lnTo>
                    <a:pt x="325" y="832"/>
                  </a:lnTo>
                  <a:lnTo>
                    <a:pt x="337" y="826"/>
                  </a:lnTo>
                  <a:lnTo>
                    <a:pt x="350" y="821"/>
                  </a:lnTo>
                  <a:lnTo>
                    <a:pt x="363" y="815"/>
                  </a:lnTo>
                  <a:lnTo>
                    <a:pt x="375" y="809"/>
                  </a:lnTo>
                  <a:lnTo>
                    <a:pt x="387" y="802"/>
                  </a:lnTo>
                  <a:lnTo>
                    <a:pt x="400" y="795"/>
                  </a:lnTo>
                  <a:lnTo>
                    <a:pt x="411" y="787"/>
                  </a:lnTo>
                  <a:lnTo>
                    <a:pt x="423" y="778"/>
                  </a:lnTo>
                  <a:lnTo>
                    <a:pt x="441" y="765"/>
                  </a:lnTo>
                  <a:lnTo>
                    <a:pt x="458" y="752"/>
                  </a:lnTo>
                  <a:lnTo>
                    <a:pt x="477" y="741"/>
                  </a:lnTo>
                  <a:lnTo>
                    <a:pt x="495" y="728"/>
                  </a:lnTo>
                  <a:lnTo>
                    <a:pt x="513" y="717"/>
                  </a:lnTo>
                  <a:lnTo>
                    <a:pt x="531" y="704"/>
                  </a:lnTo>
                  <a:lnTo>
                    <a:pt x="547" y="690"/>
                  </a:lnTo>
                  <a:lnTo>
                    <a:pt x="563" y="675"/>
                  </a:lnTo>
                  <a:lnTo>
                    <a:pt x="574" y="662"/>
                  </a:lnTo>
                  <a:lnTo>
                    <a:pt x="585" y="643"/>
                  </a:lnTo>
                  <a:lnTo>
                    <a:pt x="600" y="620"/>
                  </a:lnTo>
                  <a:lnTo>
                    <a:pt x="614" y="594"/>
                  </a:lnTo>
                  <a:lnTo>
                    <a:pt x="627" y="570"/>
                  </a:lnTo>
                  <a:lnTo>
                    <a:pt x="638" y="548"/>
                  </a:lnTo>
                  <a:lnTo>
                    <a:pt x="645" y="532"/>
                  </a:lnTo>
                  <a:lnTo>
                    <a:pt x="648" y="523"/>
                  </a:lnTo>
                  <a:lnTo>
                    <a:pt x="650" y="523"/>
                  </a:lnTo>
                  <a:lnTo>
                    <a:pt x="651" y="523"/>
                  </a:lnTo>
                  <a:lnTo>
                    <a:pt x="652" y="523"/>
                  </a:lnTo>
                  <a:lnTo>
                    <a:pt x="653" y="522"/>
                  </a:lnTo>
                  <a:lnTo>
                    <a:pt x="659" y="526"/>
                  </a:lnTo>
                  <a:lnTo>
                    <a:pt x="673" y="537"/>
                  </a:lnTo>
                  <a:lnTo>
                    <a:pt x="691" y="551"/>
                  </a:lnTo>
                  <a:lnTo>
                    <a:pt x="713" y="567"/>
                  </a:lnTo>
                  <a:lnTo>
                    <a:pt x="736" y="585"/>
                  </a:lnTo>
                  <a:lnTo>
                    <a:pt x="757" y="605"/>
                  </a:lnTo>
                  <a:lnTo>
                    <a:pt x="774" y="624"/>
                  </a:lnTo>
                  <a:lnTo>
                    <a:pt x="787" y="642"/>
                  </a:lnTo>
                  <a:lnTo>
                    <a:pt x="779" y="653"/>
                  </a:lnTo>
                  <a:lnTo>
                    <a:pt x="769" y="669"/>
                  </a:lnTo>
                  <a:lnTo>
                    <a:pt x="758" y="689"/>
                  </a:lnTo>
                  <a:lnTo>
                    <a:pt x="745" y="711"/>
                  </a:lnTo>
                  <a:lnTo>
                    <a:pt x="733" y="735"/>
                  </a:lnTo>
                  <a:lnTo>
                    <a:pt x="718" y="760"/>
                  </a:lnTo>
                  <a:lnTo>
                    <a:pt x="703" y="788"/>
                  </a:lnTo>
                  <a:lnTo>
                    <a:pt x="688" y="815"/>
                  </a:lnTo>
                  <a:lnTo>
                    <a:pt x="673" y="842"/>
                  </a:lnTo>
                  <a:lnTo>
                    <a:pt x="657" y="870"/>
                  </a:lnTo>
                  <a:lnTo>
                    <a:pt x="643" y="895"/>
                  </a:lnTo>
                  <a:lnTo>
                    <a:pt x="628" y="919"/>
                  </a:lnTo>
                  <a:lnTo>
                    <a:pt x="615" y="942"/>
                  </a:lnTo>
                  <a:lnTo>
                    <a:pt x="604" y="962"/>
                  </a:lnTo>
                  <a:lnTo>
                    <a:pt x="593" y="978"/>
                  </a:lnTo>
                  <a:lnTo>
                    <a:pt x="584" y="991"/>
                  </a:lnTo>
                  <a:close/>
                </a:path>
              </a:pathLst>
            </a:custGeom>
            <a:solidFill>
              <a:srgbClr val="7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70" y="2168"/>
              <a:ext cx="23" cy="29"/>
            </a:xfrm>
            <a:custGeom>
              <a:avLst/>
              <a:gdLst>
                <a:gd name="T0" fmla="*/ 0 w 47"/>
                <a:gd name="T1" fmla="*/ 1 h 58"/>
                <a:gd name="T2" fmla="*/ 0 w 47"/>
                <a:gd name="T3" fmla="*/ 1 h 58"/>
                <a:gd name="T4" fmla="*/ 0 w 47"/>
                <a:gd name="T5" fmla="*/ 1 h 58"/>
                <a:gd name="T6" fmla="*/ 0 w 47"/>
                <a:gd name="T7" fmla="*/ 1 h 58"/>
                <a:gd name="T8" fmla="*/ 0 w 47"/>
                <a:gd name="T9" fmla="*/ 1 h 58"/>
                <a:gd name="T10" fmla="*/ 0 w 47"/>
                <a:gd name="T11" fmla="*/ 1 h 58"/>
                <a:gd name="T12" fmla="*/ 0 w 47"/>
                <a:gd name="T13" fmla="*/ 1 h 58"/>
                <a:gd name="T14" fmla="*/ 0 w 47"/>
                <a:gd name="T15" fmla="*/ 1 h 58"/>
                <a:gd name="T16" fmla="*/ 0 w 47"/>
                <a:gd name="T17" fmla="*/ 0 h 58"/>
                <a:gd name="T18" fmla="*/ 0 w 47"/>
                <a:gd name="T19" fmla="*/ 1 h 58"/>
                <a:gd name="T20" fmla="*/ 0 w 47"/>
                <a:gd name="T21" fmla="*/ 1 h 58"/>
                <a:gd name="T22" fmla="*/ 0 w 47"/>
                <a:gd name="T23" fmla="*/ 1 h 58"/>
                <a:gd name="T24" fmla="*/ 0 w 47"/>
                <a:gd name="T25" fmla="*/ 1 h 58"/>
                <a:gd name="T26" fmla="*/ 0 w 47"/>
                <a:gd name="T27" fmla="*/ 1 h 58"/>
                <a:gd name="T28" fmla="*/ 0 w 47"/>
                <a:gd name="T29" fmla="*/ 1 h 58"/>
                <a:gd name="T30" fmla="*/ 0 w 47"/>
                <a:gd name="T31" fmla="*/ 1 h 58"/>
                <a:gd name="T32" fmla="*/ 0 w 47"/>
                <a:gd name="T33" fmla="*/ 1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7"/>
                <a:gd name="T52" fmla="*/ 0 h 58"/>
                <a:gd name="T53" fmla="*/ 47 w 47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7" h="58">
                  <a:moveTo>
                    <a:pt x="23" y="58"/>
                  </a:moveTo>
                  <a:lnTo>
                    <a:pt x="14" y="55"/>
                  </a:lnTo>
                  <a:lnTo>
                    <a:pt x="7" y="50"/>
                  </a:lnTo>
                  <a:lnTo>
                    <a:pt x="3" y="40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6" y="8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38" y="8"/>
                  </a:lnTo>
                  <a:lnTo>
                    <a:pt x="44" y="17"/>
                  </a:lnTo>
                  <a:lnTo>
                    <a:pt x="47" y="29"/>
                  </a:lnTo>
                  <a:lnTo>
                    <a:pt x="44" y="39"/>
                  </a:lnTo>
                  <a:lnTo>
                    <a:pt x="40" y="48"/>
                  </a:lnTo>
                  <a:lnTo>
                    <a:pt x="33" y="55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8" y="2200"/>
              <a:ext cx="23" cy="29"/>
            </a:xfrm>
            <a:custGeom>
              <a:avLst/>
              <a:gdLst>
                <a:gd name="T0" fmla="*/ 1 w 46"/>
                <a:gd name="T1" fmla="*/ 1 h 58"/>
                <a:gd name="T2" fmla="*/ 1 w 46"/>
                <a:gd name="T3" fmla="*/ 1 h 58"/>
                <a:gd name="T4" fmla="*/ 1 w 46"/>
                <a:gd name="T5" fmla="*/ 1 h 58"/>
                <a:gd name="T6" fmla="*/ 1 w 46"/>
                <a:gd name="T7" fmla="*/ 1 h 58"/>
                <a:gd name="T8" fmla="*/ 0 w 46"/>
                <a:gd name="T9" fmla="*/ 1 h 58"/>
                <a:gd name="T10" fmla="*/ 1 w 46"/>
                <a:gd name="T11" fmla="*/ 1 h 58"/>
                <a:gd name="T12" fmla="*/ 1 w 46"/>
                <a:gd name="T13" fmla="*/ 1 h 58"/>
                <a:gd name="T14" fmla="*/ 1 w 46"/>
                <a:gd name="T15" fmla="*/ 1 h 58"/>
                <a:gd name="T16" fmla="*/ 1 w 46"/>
                <a:gd name="T17" fmla="*/ 0 h 58"/>
                <a:gd name="T18" fmla="*/ 1 w 46"/>
                <a:gd name="T19" fmla="*/ 1 h 58"/>
                <a:gd name="T20" fmla="*/ 1 w 46"/>
                <a:gd name="T21" fmla="*/ 1 h 58"/>
                <a:gd name="T22" fmla="*/ 1 w 46"/>
                <a:gd name="T23" fmla="*/ 1 h 58"/>
                <a:gd name="T24" fmla="*/ 1 w 46"/>
                <a:gd name="T25" fmla="*/ 1 h 58"/>
                <a:gd name="T26" fmla="*/ 1 w 46"/>
                <a:gd name="T27" fmla="*/ 1 h 58"/>
                <a:gd name="T28" fmla="*/ 1 w 46"/>
                <a:gd name="T29" fmla="*/ 1 h 58"/>
                <a:gd name="T30" fmla="*/ 1 w 46"/>
                <a:gd name="T31" fmla="*/ 1 h 58"/>
                <a:gd name="T32" fmla="*/ 1 w 46"/>
                <a:gd name="T33" fmla="*/ 1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8"/>
                <a:gd name="T53" fmla="*/ 46 w 46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8">
                  <a:moveTo>
                    <a:pt x="23" y="58"/>
                  </a:moveTo>
                  <a:lnTo>
                    <a:pt x="13" y="56"/>
                  </a:lnTo>
                  <a:lnTo>
                    <a:pt x="7" y="50"/>
                  </a:lnTo>
                  <a:lnTo>
                    <a:pt x="2" y="41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7" y="8"/>
                  </a:lnTo>
                  <a:lnTo>
                    <a:pt x="13" y="3"/>
                  </a:lnTo>
                  <a:lnTo>
                    <a:pt x="23" y="0"/>
                  </a:lnTo>
                  <a:lnTo>
                    <a:pt x="32" y="3"/>
                  </a:lnTo>
                  <a:lnTo>
                    <a:pt x="39" y="8"/>
                  </a:lnTo>
                  <a:lnTo>
                    <a:pt x="43" y="18"/>
                  </a:lnTo>
                  <a:lnTo>
                    <a:pt x="46" y="29"/>
                  </a:lnTo>
                  <a:lnTo>
                    <a:pt x="43" y="40"/>
                  </a:lnTo>
                  <a:lnTo>
                    <a:pt x="39" y="49"/>
                  </a:lnTo>
                  <a:lnTo>
                    <a:pt x="32" y="56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94" y="2218"/>
              <a:ext cx="23" cy="28"/>
            </a:xfrm>
            <a:custGeom>
              <a:avLst/>
              <a:gdLst>
                <a:gd name="T0" fmla="*/ 1 w 46"/>
                <a:gd name="T1" fmla="*/ 0 h 58"/>
                <a:gd name="T2" fmla="*/ 1 w 46"/>
                <a:gd name="T3" fmla="*/ 0 h 58"/>
                <a:gd name="T4" fmla="*/ 1 w 46"/>
                <a:gd name="T5" fmla="*/ 0 h 58"/>
                <a:gd name="T6" fmla="*/ 1 w 46"/>
                <a:gd name="T7" fmla="*/ 0 h 58"/>
                <a:gd name="T8" fmla="*/ 0 w 46"/>
                <a:gd name="T9" fmla="*/ 0 h 58"/>
                <a:gd name="T10" fmla="*/ 1 w 46"/>
                <a:gd name="T11" fmla="*/ 0 h 58"/>
                <a:gd name="T12" fmla="*/ 1 w 46"/>
                <a:gd name="T13" fmla="*/ 0 h 58"/>
                <a:gd name="T14" fmla="*/ 1 w 46"/>
                <a:gd name="T15" fmla="*/ 0 h 58"/>
                <a:gd name="T16" fmla="*/ 1 w 46"/>
                <a:gd name="T17" fmla="*/ 0 h 58"/>
                <a:gd name="T18" fmla="*/ 1 w 46"/>
                <a:gd name="T19" fmla="*/ 0 h 58"/>
                <a:gd name="T20" fmla="*/ 1 w 46"/>
                <a:gd name="T21" fmla="*/ 0 h 58"/>
                <a:gd name="T22" fmla="*/ 1 w 46"/>
                <a:gd name="T23" fmla="*/ 0 h 58"/>
                <a:gd name="T24" fmla="*/ 1 w 46"/>
                <a:gd name="T25" fmla="*/ 0 h 58"/>
                <a:gd name="T26" fmla="*/ 1 w 46"/>
                <a:gd name="T27" fmla="*/ 0 h 58"/>
                <a:gd name="T28" fmla="*/ 1 w 46"/>
                <a:gd name="T29" fmla="*/ 0 h 58"/>
                <a:gd name="T30" fmla="*/ 1 w 46"/>
                <a:gd name="T31" fmla="*/ 0 h 58"/>
                <a:gd name="T32" fmla="*/ 1 w 46"/>
                <a:gd name="T33" fmla="*/ 0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8"/>
                <a:gd name="T53" fmla="*/ 46 w 46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8">
                  <a:moveTo>
                    <a:pt x="23" y="58"/>
                  </a:moveTo>
                  <a:lnTo>
                    <a:pt x="13" y="55"/>
                  </a:lnTo>
                  <a:lnTo>
                    <a:pt x="6" y="50"/>
                  </a:lnTo>
                  <a:lnTo>
                    <a:pt x="2" y="40"/>
                  </a:lnTo>
                  <a:lnTo>
                    <a:pt x="0" y="29"/>
                  </a:lnTo>
                  <a:lnTo>
                    <a:pt x="2" y="19"/>
                  </a:lnTo>
                  <a:lnTo>
                    <a:pt x="6" y="9"/>
                  </a:lnTo>
                  <a:lnTo>
                    <a:pt x="13" y="2"/>
                  </a:lnTo>
                  <a:lnTo>
                    <a:pt x="23" y="0"/>
                  </a:lnTo>
                  <a:lnTo>
                    <a:pt x="32" y="2"/>
                  </a:lnTo>
                  <a:lnTo>
                    <a:pt x="39" y="8"/>
                  </a:lnTo>
                  <a:lnTo>
                    <a:pt x="43" y="17"/>
                  </a:lnTo>
                  <a:lnTo>
                    <a:pt x="46" y="29"/>
                  </a:lnTo>
                  <a:lnTo>
                    <a:pt x="43" y="40"/>
                  </a:lnTo>
                  <a:lnTo>
                    <a:pt x="39" y="50"/>
                  </a:lnTo>
                  <a:lnTo>
                    <a:pt x="32" y="55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17" y="2190"/>
              <a:ext cx="23" cy="29"/>
            </a:xfrm>
            <a:custGeom>
              <a:avLst/>
              <a:gdLst>
                <a:gd name="T0" fmla="*/ 0 w 47"/>
                <a:gd name="T1" fmla="*/ 1 h 58"/>
                <a:gd name="T2" fmla="*/ 0 w 47"/>
                <a:gd name="T3" fmla="*/ 1 h 58"/>
                <a:gd name="T4" fmla="*/ 0 w 47"/>
                <a:gd name="T5" fmla="*/ 1 h 58"/>
                <a:gd name="T6" fmla="*/ 0 w 47"/>
                <a:gd name="T7" fmla="*/ 1 h 58"/>
                <a:gd name="T8" fmla="*/ 0 w 47"/>
                <a:gd name="T9" fmla="*/ 1 h 58"/>
                <a:gd name="T10" fmla="*/ 0 w 47"/>
                <a:gd name="T11" fmla="*/ 1 h 58"/>
                <a:gd name="T12" fmla="*/ 0 w 47"/>
                <a:gd name="T13" fmla="*/ 1 h 58"/>
                <a:gd name="T14" fmla="*/ 0 w 47"/>
                <a:gd name="T15" fmla="*/ 1 h 58"/>
                <a:gd name="T16" fmla="*/ 0 w 47"/>
                <a:gd name="T17" fmla="*/ 0 h 58"/>
                <a:gd name="T18" fmla="*/ 0 w 47"/>
                <a:gd name="T19" fmla="*/ 1 h 58"/>
                <a:gd name="T20" fmla="*/ 0 w 47"/>
                <a:gd name="T21" fmla="*/ 1 h 58"/>
                <a:gd name="T22" fmla="*/ 0 w 47"/>
                <a:gd name="T23" fmla="*/ 1 h 58"/>
                <a:gd name="T24" fmla="*/ 0 w 47"/>
                <a:gd name="T25" fmla="*/ 1 h 58"/>
                <a:gd name="T26" fmla="*/ 0 w 47"/>
                <a:gd name="T27" fmla="*/ 1 h 58"/>
                <a:gd name="T28" fmla="*/ 0 w 47"/>
                <a:gd name="T29" fmla="*/ 1 h 58"/>
                <a:gd name="T30" fmla="*/ 0 w 47"/>
                <a:gd name="T31" fmla="*/ 1 h 58"/>
                <a:gd name="T32" fmla="*/ 0 w 47"/>
                <a:gd name="T33" fmla="*/ 1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7"/>
                <a:gd name="T52" fmla="*/ 0 h 58"/>
                <a:gd name="T53" fmla="*/ 47 w 47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7" h="58">
                  <a:moveTo>
                    <a:pt x="23" y="58"/>
                  </a:moveTo>
                  <a:lnTo>
                    <a:pt x="14" y="55"/>
                  </a:lnTo>
                  <a:lnTo>
                    <a:pt x="7" y="50"/>
                  </a:lnTo>
                  <a:lnTo>
                    <a:pt x="3" y="40"/>
                  </a:lnTo>
                  <a:lnTo>
                    <a:pt x="0" y="30"/>
                  </a:lnTo>
                  <a:lnTo>
                    <a:pt x="2" y="18"/>
                  </a:lnTo>
                  <a:lnTo>
                    <a:pt x="6" y="9"/>
                  </a:lnTo>
                  <a:lnTo>
                    <a:pt x="13" y="3"/>
                  </a:lnTo>
                  <a:lnTo>
                    <a:pt x="22" y="0"/>
                  </a:lnTo>
                  <a:lnTo>
                    <a:pt x="32" y="2"/>
                  </a:lnTo>
                  <a:lnTo>
                    <a:pt x="40" y="8"/>
                  </a:lnTo>
                  <a:lnTo>
                    <a:pt x="44" y="17"/>
                  </a:lnTo>
                  <a:lnTo>
                    <a:pt x="47" y="29"/>
                  </a:lnTo>
                  <a:lnTo>
                    <a:pt x="44" y="40"/>
                  </a:lnTo>
                  <a:lnTo>
                    <a:pt x="40" y="50"/>
                  </a:lnTo>
                  <a:lnTo>
                    <a:pt x="33" y="55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37" y="2162"/>
              <a:ext cx="23" cy="28"/>
            </a:xfrm>
            <a:custGeom>
              <a:avLst/>
              <a:gdLst>
                <a:gd name="T0" fmla="*/ 1 w 46"/>
                <a:gd name="T1" fmla="*/ 0 h 58"/>
                <a:gd name="T2" fmla="*/ 1 w 46"/>
                <a:gd name="T3" fmla="*/ 0 h 58"/>
                <a:gd name="T4" fmla="*/ 1 w 46"/>
                <a:gd name="T5" fmla="*/ 0 h 58"/>
                <a:gd name="T6" fmla="*/ 1 w 46"/>
                <a:gd name="T7" fmla="*/ 0 h 58"/>
                <a:gd name="T8" fmla="*/ 0 w 46"/>
                <a:gd name="T9" fmla="*/ 0 h 58"/>
                <a:gd name="T10" fmla="*/ 1 w 46"/>
                <a:gd name="T11" fmla="*/ 0 h 58"/>
                <a:gd name="T12" fmla="*/ 1 w 46"/>
                <a:gd name="T13" fmla="*/ 0 h 58"/>
                <a:gd name="T14" fmla="*/ 1 w 46"/>
                <a:gd name="T15" fmla="*/ 0 h 58"/>
                <a:gd name="T16" fmla="*/ 1 w 46"/>
                <a:gd name="T17" fmla="*/ 0 h 58"/>
                <a:gd name="T18" fmla="*/ 1 w 46"/>
                <a:gd name="T19" fmla="*/ 0 h 58"/>
                <a:gd name="T20" fmla="*/ 1 w 46"/>
                <a:gd name="T21" fmla="*/ 0 h 58"/>
                <a:gd name="T22" fmla="*/ 1 w 46"/>
                <a:gd name="T23" fmla="*/ 0 h 58"/>
                <a:gd name="T24" fmla="*/ 1 w 46"/>
                <a:gd name="T25" fmla="*/ 0 h 58"/>
                <a:gd name="T26" fmla="*/ 1 w 46"/>
                <a:gd name="T27" fmla="*/ 0 h 58"/>
                <a:gd name="T28" fmla="*/ 1 w 46"/>
                <a:gd name="T29" fmla="*/ 0 h 58"/>
                <a:gd name="T30" fmla="*/ 1 w 46"/>
                <a:gd name="T31" fmla="*/ 0 h 58"/>
                <a:gd name="T32" fmla="*/ 1 w 46"/>
                <a:gd name="T33" fmla="*/ 0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8"/>
                <a:gd name="T53" fmla="*/ 46 w 46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8">
                  <a:moveTo>
                    <a:pt x="23" y="58"/>
                  </a:moveTo>
                  <a:lnTo>
                    <a:pt x="14" y="56"/>
                  </a:lnTo>
                  <a:lnTo>
                    <a:pt x="7" y="50"/>
                  </a:lnTo>
                  <a:lnTo>
                    <a:pt x="2" y="41"/>
                  </a:lnTo>
                  <a:lnTo>
                    <a:pt x="0" y="29"/>
                  </a:lnTo>
                  <a:lnTo>
                    <a:pt x="1" y="18"/>
                  </a:lnTo>
                  <a:lnTo>
                    <a:pt x="6" y="8"/>
                  </a:lnTo>
                  <a:lnTo>
                    <a:pt x="12" y="3"/>
                  </a:lnTo>
                  <a:lnTo>
                    <a:pt x="22" y="0"/>
                  </a:lnTo>
                  <a:lnTo>
                    <a:pt x="31" y="3"/>
                  </a:lnTo>
                  <a:lnTo>
                    <a:pt x="38" y="8"/>
                  </a:lnTo>
                  <a:lnTo>
                    <a:pt x="44" y="18"/>
                  </a:lnTo>
                  <a:lnTo>
                    <a:pt x="46" y="29"/>
                  </a:lnTo>
                  <a:lnTo>
                    <a:pt x="44" y="41"/>
                  </a:lnTo>
                  <a:lnTo>
                    <a:pt x="39" y="50"/>
                  </a:lnTo>
                  <a:lnTo>
                    <a:pt x="32" y="56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8" y="2131"/>
              <a:ext cx="23" cy="29"/>
            </a:xfrm>
            <a:custGeom>
              <a:avLst/>
              <a:gdLst>
                <a:gd name="T0" fmla="*/ 1 w 46"/>
                <a:gd name="T1" fmla="*/ 1 h 58"/>
                <a:gd name="T2" fmla="*/ 1 w 46"/>
                <a:gd name="T3" fmla="*/ 1 h 58"/>
                <a:gd name="T4" fmla="*/ 1 w 46"/>
                <a:gd name="T5" fmla="*/ 1 h 58"/>
                <a:gd name="T6" fmla="*/ 1 w 46"/>
                <a:gd name="T7" fmla="*/ 1 h 58"/>
                <a:gd name="T8" fmla="*/ 0 w 46"/>
                <a:gd name="T9" fmla="*/ 1 h 58"/>
                <a:gd name="T10" fmla="*/ 1 w 46"/>
                <a:gd name="T11" fmla="*/ 1 h 58"/>
                <a:gd name="T12" fmla="*/ 1 w 46"/>
                <a:gd name="T13" fmla="*/ 1 h 58"/>
                <a:gd name="T14" fmla="*/ 1 w 46"/>
                <a:gd name="T15" fmla="*/ 1 h 58"/>
                <a:gd name="T16" fmla="*/ 1 w 46"/>
                <a:gd name="T17" fmla="*/ 0 h 58"/>
                <a:gd name="T18" fmla="*/ 1 w 46"/>
                <a:gd name="T19" fmla="*/ 1 h 58"/>
                <a:gd name="T20" fmla="*/ 1 w 46"/>
                <a:gd name="T21" fmla="*/ 1 h 58"/>
                <a:gd name="T22" fmla="*/ 1 w 46"/>
                <a:gd name="T23" fmla="*/ 1 h 58"/>
                <a:gd name="T24" fmla="*/ 1 w 46"/>
                <a:gd name="T25" fmla="*/ 1 h 58"/>
                <a:gd name="T26" fmla="*/ 1 w 46"/>
                <a:gd name="T27" fmla="*/ 1 h 58"/>
                <a:gd name="T28" fmla="*/ 1 w 46"/>
                <a:gd name="T29" fmla="*/ 1 h 58"/>
                <a:gd name="T30" fmla="*/ 1 w 46"/>
                <a:gd name="T31" fmla="*/ 1 h 58"/>
                <a:gd name="T32" fmla="*/ 1 w 46"/>
                <a:gd name="T33" fmla="*/ 1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8"/>
                <a:gd name="T53" fmla="*/ 46 w 46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8">
                  <a:moveTo>
                    <a:pt x="23" y="58"/>
                  </a:moveTo>
                  <a:lnTo>
                    <a:pt x="14" y="56"/>
                  </a:lnTo>
                  <a:lnTo>
                    <a:pt x="7" y="50"/>
                  </a:lnTo>
                  <a:lnTo>
                    <a:pt x="3" y="41"/>
                  </a:lnTo>
                  <a:lnTo>
                    <a:pt x="0" y="29"/>
                  </a:lnTo>
                  <a:lnTo>
                    <a:pt x="3" y="18"/>
                  </a:lnTo>
                  <a:lnTo>
                    <a:pt x="7" y="8"/>
                  </a:lnTo>
                  <a:lnTo>
                    <a:pt x="14" y="3"/>
                  </a:lnTo>
                  <a:lnTo>
                    <a:pt x="23" y="0"/>
                  </a:lnTo>
                  <a:lnTo>
                    <a:pt x="33" y="3"/>
                  </a:lnTo>
                  <a:lnTo>
                    <a:pt x="40" y="8"/>
                  </a:lnTo>
                  <a:lnTo>
                    <a:pt x="44" y="18"/>
                  </a:lnTo>
                  <a:lnTo>
                    <a:pt x="46" y="28"/>
                  </a:lnTo>
                  <a:lnTo>
                    <a:pt x="44" y="39"/>
                  </a:lnTo>
                  <a:lnTo>
                    <a:pt x="40" y="49"/>
                  </a:lnTo>
                  <a:lnTo>
                    <a:pt x="33" y="56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05" y="2258"/>
              <a:ext cx="23" cy="29"/>
            </a:xfrm>
            <a:custGeom>
              <a:avLst/>
              <a:gdLst>
                <a:gd name="T0" fmla="*/ 1 w 46"/>
                <a:gd name="T1" fmla="*/ 1 h 58"/>
                <a:gd name="T2" fmla="*/ 1 w 46"/>
                <a:gd name="T3" fmla="*/ 1 h 58"/>
                <a:gd name="T4" fmla="*/ 1 w 46"/>
                <a:gd name="T5" fmla="*/ 1 h 58"/>
                <a:gd name="T6" fmla="*/ 1 w 46"/>
                <a:gd name="T7" fmla="*/ 1 h 58"/>
                <a:gd name="T8" fmla="*/ 0 w 46"/>
                <a:gd name="T9" fmla="*/ 1 h 58"/>
                <a:gd name="T10" fmla="*/ 1 w 46"/>
                <a:gd name="T11" fmla="*/ 1 h 58"/>
                <a:gd name="T12" fmla="*/ 1 w 46"/>
                <a:gd name="T13" fmla="*/ 1 h 58"/>
                <a:gd name="T14" fmla="*/ 1 w 46"/>
                <a:gd name="T15" fmla="*/ 1 h 58"/>
                <a:gd name="T16" fmla="*/ 1 w 46"/>
                <a:gd name="T17" fmla="*/ 0 h 58"/>
                <a:gd name="T18" fmla="*/ 1 w 46"/>
                <a:gd name="T19" fmla="*/ 1 h 58"/>
                <a:gd name="T20" fmla="*/ 1 w 46"/>
                <a:gd name="T21" fmla="*/ 1 h 58"/>
                <a:gd name="T22" fmla="*/ 1 w 46"/>
                <a:gd name="T23" fmla="*/ 1 h 58"/>
                <a:gd name="T24" fmla="*/ 1 w 46"/>
                <a:gd name="T25" fmla="*/ 1 h 58"/>
                <a:gd name="T26" fmla="*/ 1 w 46"/>
                <a:gd name="T27" fmla="*/ 1 h 58"/>
                <a:gd name="T28" fmla="*/ 1 w 46"/>
                <a:gd name="T29" fmla="*/ 1 h 58"/>
                <a:gd name="T30" fmla="*/ 1 w 46"/>
                <a:gd name="T31" fmla="*/ 1 h 58"/>
                <a:gd name="T32" fmla="*/ 1 w 46"/>
                <a:gd name="T33" fmla="*/ 1 h 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8"/>
                <a:gd name="T53" fmla="*/ 46 w 46"/>
                <a:gd name="T54" fmla="*/ 58 h 5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8">
                  <a:moveTo>
                    <a:pt x="24" y="58"/>
                  </a:moveTo>
                  <a:lnTo>
                    <a:pt x="15" y="55"/>
                  </a:lnTo>
                  <a:lnTo>
                    <a:pt x="8" y="50"/>
                  </a:lnTo>
                  <a:lnTo>
                    <a:pt x="3" y="40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7" y="9"/>
                  </a:lnTo>
                  <a:lnTo>
                    <a:pt x="14" y="3"/>
                  </a:lnTo>
                  <a:lnTo>
                    <a:pt x="23" y="0"/>
                  </a:lnTo>
                  <a:lnTo>
                    <a:pt x="33" y="2"/>
                  </a:lnTo>
                  <a:lnTo>
                    <a:pt x="39" y="8"/>
                  </a:lnTo>
                  <a:lnTo>
                    <a:pt x="44" y="17"/>
                  </a:lnTo>
                  <a:lnTo>
                    <a:pt x="46" y="29"/>
                  </a:lnTo>
                  <a:lnTo>
                    <a:pt x="45" y="40"/>
                  </a:lnTo>
                  <a:lnTo>
                    <a:pt x="41" y="50"/>
                  </a:lnTo>
                  <a:lnTo>
                    <a:pt x="34" y="55"/>
                  </a:lnTo>
                  <a:lnTo>
                    <a:pt x="24" y="58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27" y="2230"/>
              <a:ext cx="23" cy="29"/>
            </a:xfrm>
            <a:custGeom>
              <a:avLst/>
              <a:gdLst>
                <a:gd name="T0" fmla="*/ 1 w 46"/>
                <a:gd name="T1" fmla="*/ 1 h 57"/>
                <a:gd name="T2" fmla="*/ 1 w 46"/>
                <a:gd name="T3" fmla="*/ 1 h 57"/>
                <a:gd name="T4" fmla="*/ 1 w 46"/>
                <a:gd name="T5" fmla="*/ 1 h 57"/>
                <a:gd name="T6" fmla="*/ 1 w 46"/>
                <a:gd name="T7" fmla="*/ 1 h 57"/>
                <a:gd name="T8" fmla="*/ 0 w 46"/>
                <a:gd name="T9" fmla="*/ 1 h 57"/>
                <a:gd name="T10" fmla="*/ 1 w 46"/>
                <a:gd name="T11" fmla="*/ 1 h 57"/>
                <a:gd name="T12" fmla="*/ 1 w 46"/>
                <a:gd name="T13" fmla="*/ 1 h 57"/>
                <a:gd name="T14" fmla="*/ 1 w 46"/>
                <a:gd name="T15" fmla="*/ 1 h 57"/>
                <a:gd name="T16" fmla="*/ 1 w 46"/>
                <a:gd name="T17" fmla="*/ 0 h 57"/>
                <a:gd name="T18" fmla="*/ 1 w 46"/>
                <a:gd name="T19" fmla="*/ 1 h 57"/>
                <a:gd name="T20" fmla="*/ 1 w 46"/>
                <a:gd name="T21" fmla="*/ 1 h 57"/>
                <a:gd name="T22" fmla="*/ 1 w 46"/>
                <a:gd name="T23" fmla="*/ 1 h 57"/>
                <a:gd name="T24" fmla="*/ 1 w 46"/>
                <a:gd name="T25" fmla="*/ 1 h 57"/>
                <a:gd name="T26" fmla="*/ 1 w 46"/>
                <a:gd name="T27" fmla="*/ 1 h 57"/>
                <a:gd name="T28" fmla="*/ 1 w 46"/>
                <a:gd name="T29" fmla="*/ 1 h 57"/>
                <a:gd name="T30" fmla="*/ 1 w 46"/>
                <a:gd name="T31" fmla="*/ 1 h 57"/>
                <a:gd name="T32" fmla="*/ 1 w 46"/>
                <a:gd name="T33" fmla="*/ 1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7"/>
                <a:gd name="T53" fmla="*/ 46 w 46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7">
                  <a:moveTo>
                    <a:pt x="24" y="57"/>
                  </a:moveTo>
                  <a:lnTo>
                    <a:pt x="15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28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2" y="2"/>
                  </a:lnTo>
                  <a:lnTo>
                    <a:pt x="39" y="8"/>
                  </a:lnTo>
                  <a:lnTo>
                    <a:pt x="44" y="17"/>
                  </a:lnTo>
                  <a:lnTo>
                    <a:pt x="46" y="27"/>
                  </a:lnTo>
                  <a:lnTo>
                    <a:pt x="45" y="39"/>
                  </a:lnTo>
                  <a:lnTo>
                    <a:pt x="40" y="48"/>
                  </a:lnTo>
                  <a:lnTo>
                    <a:pt x="33" y="55"/>
                  </a:lnTo>
                  <a:lnTo>
                    <a:pt x="24" y="57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74" y="2246"/>
              <a:ext cx="23" cy="29"/>
            </a:xfrm>
            <a:custGeom>
              <a:avLst/>
              <a:gdLst>
                <a:gd name="T0" fmla="*/ 1 w 46"/>
                <a:gd name="T1" fmla="*/ 1 h 57"/>
                <a:gd name="T2" fmla="*/ 1 w 46"/>
                <a:gd name="T3" fmla="*/ 1 h 57"/>
                <a:gd name="T4" fmla="*/ 1 w 46"/>
                <a:gd name="T5" fmla="*/ 1 h 57"/>
                <a:gd name="T6" fmla="*/ 1 w 46"/>
                <a:gd name="T7" fmla="*/ 1 h 57"/>
                <a:gd name="T8" fmla="*/ 0 w 46"/>
                <a:gd name="T9" fmla="*/ 1 h 57"/>
                <a:gd name="T10" fmla="*/ 1 w 46"/>
                <a:gd name="T11" fmla="*/ 1 h 57"/>
                <a:gd name="T12" fmla="*/ 1 w 46"/>
                <a:gd name="T13" fmla="*/ 1 h 57"/>
                <a:gd name="T14" fmla="*/ 1 w 46"/>
                <a:gd name="T15" fmla="*/ 1 h 57"/>
                <a:gd name="T16" fmla="*/ 1 w 46"/>
                <a:gd name="T17" fmla="*/ 0 h 57"/>
                <a:gd name="T18" fmla="*/ 1 w 46"/>
                <a:gd name="T19" fmla="*/ 1 h 57"/>
                <a:gd name="T20" fmla="*/ 1 w 46"/>
                <a:gd name="T21" fmla="*/ 1 h 57"/>
                <a:gd name="T22" fmla="*/ 1 w 46"/>
                <a:gd name="T23" fmla="*/ 1 h 57"/>
                <a:gd name="T24" fmla="*/ 1 w 46"/>
                <a:gd name="T25" fmla="*/ 1 h 57"/>
                <a:gd name="T26" fmla="*/ 1 w 46"/>
                <a:gd name="T27" fmla="*/ 1 h 57"/>
                <a:gd name="T28" fmla="*/ 1 w 46"/>
                <a:gd name="T29" fmla="*/ 1 h 57"/>
                <a:gd name="T30" fmla="*/ 1 w 46"/>
                <a:gd name="T31" fmla="*/ 1 h 57"/>
                <a:gd name="T32" fmla="*/ 1 w 46"/>
                <a:gd name="T33" fmla="*/ 1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7"/>
                <a:gd name="T53" fmla="*/ 46 w 46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7">
                  <a:moveTo>
                    <a:pt x="23" y="57"/>
                  </a:moveTo>
                  <a:lnTo>
                    <a:pt x="14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7" y="9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2" y="2"/>
                  </a:lnTo>
                  <a:lnTo>
                    <a:pt x="39" y="8"/>
                  </a:lnTo>
                  <a:lnTo>
                    <a:pt x="44" y="17"/>
                  </a:lnTo>
                  <a:lnTo>
                    <a:pt x="46" y="29"/>
                  </a:lnTo>
                  <a:lnTo>
                    <a:pt x="44" y="40"/>
                  </a:lnTo>
                  <a:lnTo>
                    <a:pt x="39" y="49"/>
                  </a:lnTo>
                  <a:lnTo>
                    <a:pt x="32" y="55"/>
                  </a:lnTo>
                  <a:lnTo>
                    <a:pt x="23" y="57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88" y="2144"/>
              <a:ext cx="23" cy="29"/>
            </a:xfrm>
            <a:custGeom>
              <a:avLst/>
              <a:gdLst>
                <a:gd name="T0" fmla="*/ 1 w 46"/>
                <a:gd name="T1" fmla="*/ 1 h 57"/>
                <a:gd name="T2" fmla="*/ 1 w 46"/>
                <a:gd name="T3" fmla="*/ 1 h 57"/>
                <a:gd name="T4" fmla="*/ 1 w 46"/>
                <a:gd name="T5" fmla="*/ 1 h 57"/>
                <a:gd name="T6" fmla="*/ 1 w 46"/>
                <a:gd name="T7" fmla="*/ 1 h 57"/>
                <a:gd name="T8" fmla="*/ 0 w 46"/>
                <a:gd name="T9" fmla="*/ 1 h 57"/>
                <a:gd name="T10" fmla="*/ 1 w 46"/>
                <a:gd name="T11" fmla="*/ 1 h 57"/>
                <a:gd name="T12" fmla="*/ 1 w 46"/>
                <a:gd name="T13" fmla="*/ 1 h 57"/>
                <a:gd name="T14" fmla="*/ 1 w 46"/>
                <a:gd name="T15" fmla="*/ 1 h 57"/>
                <a:gd name="T16" fmla="*/ 1 w 46"/>
                <a:gd name="T17" fmla="*/ 0 h 57"/>
                <a:gd name="T18" fmla="*/ 1 w 46"/>
                <a:gd name="T19" fmla="*/ 1 h 57"/>
                <a:gd name="T20" fmla="*/ 1 w 46"/>
                <a:gd name="T21" fmla="*/ 1 h 57"/>
                <a:gd name="T22" fmla="*/ 1 w 46"/>
                <a:gd name="T23" fmla="*/ 1 h 57"/>
                <a:gd name="T24" fmla="*/ 1 w 46"/>
                <a:gd name="T25" fmla="*/ 1 h 57"/>
                <a:gd name="T26" fmla="*/ 1 w 46"/>
                <a:gd name="T27" fmla="*/ 1 h 57"/>
                <a:gd name="T28" fmla="*/ 1 w 46"/>
                <a:gd name="T29" fmla="*/ 1 h 57"/>
                <a:gd name="T30" fmla="*/ 1 w 46"/>
                <a:gd name="T31" fmla="*/ 1 h 57"/>
                <a:gd name="T32" fmla="*/ 1 w 46"/>
                <a:gd name="T33" fmla="*/ 1 h 5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"/>
                <a:gd name="T52" fmla="*/ 0 h 57"/>
                <a:gd name="T53" fmla="*/ 46 w 46"/>
                <a:gd name="T54" fmla="*/ 57 h 5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" h="57">
                  <a:moveTo>
                    <a:pt x="23" y="57"/>
                  </a:moveTo>
                  <a:lnTo>
                    <a:pt x="14" y="55"/>
                  </a:lnTo>
                  <a:lnTo>
                    <a:pt x="7" y="49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7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3" y="1"/>
                  </a:lnTo>
                  <a:lnTo>
                    <a:pt x="39" y="8"/>
                  </a:lnTo>
                  <a:lnTo>
                    <a:pt x="44" y="17"/>
                  </a:lnTo>
                  <a:lnTo>
                    <a:pt x="46" y="27"/>
                  </a:lnTo>
                  <a:lnTo>
                    <a:pt x="44" y="39"/>
                  </a:lnTo>
                  <a:lnTo>
                    <a:pt x="39" y="48"/>
                  </a:lnTo>
                  <a:lnTo>
                    <a:pt x="33" y="54"/>
                  </a:lnTo>
                  <a:lnTo>
                    <a:pt x="23" y="57"/>
                  </a:lnTo>
                  <a:close/>
                </a:path>
              </a:pathLst>
            </a:custGeom>
            <a:solidFill>
              <a:srgbClr val="6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80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78893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 err="1">
                <a:latin typeface="+mn-ea"/>
                <a:ea typeface="+mn-ea"/>
              </a:rPr>
              <a:t>이클립스에서</a:t>
            </a:r>
            <a:r>
              <a:rPr lang="ko-KR" altLang="en-US" sz="1400" b="1" dirty="0">
                <a:latin typeface="+mn-ea"/>
                <a:ea typeface="+mn-ea"/>
              </a:rPr>
              <a:t> 클래스 다이어그램 </a:t>
            </a:r>
            <a:r>
              <a:rPr lang="ko-KR" altLang="en-US" sz="1400" dirty="0">
                <a:latin typeface="+mn-ea"/>
                <a:ea typeface="+mn-ea"/>
              </a:rPr>
              <a:t>작성 </a:t>
            </a:r>
            <a:r>
              <a:rPr lang="en-US" altLang="ko-KR" sz="1400" dirty="0">
                <a:latin typeface="+mn-ea"/>
                <a:ea typeface="+mn-ea"/>
              </a:rPr>
              <a:t>( Object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Aid_</a:t>
            </a:r>
            <a:r>
              <a:rPr lang="ko-KR" altLang="en-US" sz="1400" dirty="0">
                <a:latin typeface="+mn-ea"/>
                <a:ea typeface="+mn-ea"/>
              </a:rPr>
              <a:t>원조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지원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이용하기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>
                <a:latin typeface="+mn-ea"/>
                <a:ea typeface="+mn-ea"/>
              </a:rPr>
              <a:t>1) </a:t>
            </a:r>
            <a:r>
              <a:rPr kumimoji="0" lang="ko-KR" altLang="en-US" sz="1400" dirty="0">
                <a:latin typeface="+mn-ea"/>
                <a:ea typeface="+mn-ea"/>
              </a:rPr>
              <a:t>설치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</a:t>
            </a:r>
            <a:r>
              <a:rPr kumimoji="0" lang="ko-KR" altLang="en-US" sz="1200" dirty="0" err="1">
                <a:latin typeface="+mn-ea"/>
                <a:ea typeface="+mn-ea"/>
              </a:rPr>
              <a:t>이클립스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Help – Install New Software – Add… </a:t>
            </a:r>
            <a:r>
              <a:rPr kumimoji="0" lang="ko-KR" altLang="en-US" sz="1200" dirty="0">
                <a:latin typeface="+mn-ea"/>
                <a:ea typeface="+mn-ea"/>
              </a:rPr>
              <a:t>버튼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클릭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Name </a:t>
            </a:r>
            <a:r>
              <a:rPr kumimoji="0" lang="ko-KR" altLang="en-US" sz="1200" dirty="0">
                <a:latin typeface="+mn-ea"/>
                <a:ea typeface="+mn-ea"/>
              </a:rPr>
              <a:t>에 </a:t>
            </a:r>
            <a:r>
              <a:rPr kumimoji="0" lang="en-US" altLang="ko-KR" sz="1200" dirty="0" err="1">
                <a:latin typeface="+mn-ea"/>
                <a:ea typeface="+mn-ea"/>
              </a:rPr>
              <a:t>ObjectAid</a:t>
            </a:r>
            <a:r>
              <a:rPr kumimoji="0" lang="en-US" altLang="ko-KR" sz="1200" dirty="0">
                <a:latin typeface="+mn-ea"/>
                <a:ea typeface="+mn-ea"/>
              </a:rPr>
              <a:t> UML Explorer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Location</a:t>
            </a:r>
            <a:r>
              <a:rPr kumimoji="0" lang="ko-KR" altLang="en-US" sz="1200" dirty="0">
                <a:latin typeface="+mn-ea"/>
                <a:ea typeface="+mn-ea"/>
              </a:rPr>
              <a:t> 에  </a:t>
            </a:r>
            <a:r>
              <a:rPr kumimoji="0" lang="en-US" altLang="ko-KR" sz="1200" dirty="0">
                <a:latin typeface="+mn-ea"/>
                <a:ea typeface="+mn-ea"/>
                <a:hlinkClick r:id="rId2"/>
              </a:rPr>
              <a:t>http://www.objectaid.com/update/current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Add </a:t>
            </a:r>
          </a:p>
          <a:p>
            <a:pPr>
              <a:lnSpc>
                <a:spcPts val="16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위 입력 내용은 </a:t>
            </a:r>
            <a:r>
              <a:rPr kumimoji="0" lang="en-US" altLang="ko-KR" sz="1200" dirty="0">
                <a:latin typeface="+mn-ea"/>
                <a:ea typeface="+mn-ea"/>
                <a:hlinkClick r:id="rId3"/>
              </a:rPr>
              <a:t>http://www.objectaid.com/download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사이트에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가면 있음</a:t>
            </a:r>
            <a:r>
              <a:rPr kumimoji="0"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옆의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화면에서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b="1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ObjectAid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UML Explorer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dirty="0">
                <a:latin typeface="+mn-ea"/>
                <a:ea typeface="+mn-ea"/>
              </a:rPr>
              <a:t>선택하고 </a:t>
            </a:r>
            <a:r>
              <a:rPr kumimoji="0" lang="en-US" altLang="ko-KR" sz="1200" b="1" dirty="0">
                <a:latin typeface="+mn-ea"/>
                <a:ea typeface="+mn-ea"/>
              </a:rPr>
              <a:t>Next, Next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b="1" dirty="0">
                <a:latin typeface="+mn-ea"/>
                <a:ea typeface="+mn-ea"/>
              </a:rPr>
              <a:t>동의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하고 </a:t>
            </a:r>
            <a:r>
              <a:rPr kumimoji="0" lang="en-US" altLang="ko-KR" sz="1200" b="1" dirty="0">
                <a:latin typeface="+mn-ea"/>
                <a:ea typeface="+mn-ea"/>
              </a:rPr>
              <a:t>Finish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</a:t>
            </a:r>
            <a:r>
              <a:rPr kumimoji="0" lang="en-US" altLang="ko-KR" sz="1200" b="1" dirty="0">
                <a:latin typeface="+mn-ea"/>
                <a:ea typeface="+mn-ea"/>
              </a:rPr>
              <a:t>Install anyway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</a:t>
            </a:r>
            <a:r>
              <a:rPr kumimoji="0" lang="en-US" altLang="ko-KR" sz="1200" b="1" dirty="0">
                <a:latin typeface="+mn-ea"/>
                <a:ea typeface="+mn-ea"/>
              </a:rPr>
              <a:t>Restart now</a:t>
            </a:r>
          </a:p>
          <a:p>
            <a:pPr marL="273050" indent="-273050">
              <a:lnSpc>
                <a:spcPts val="1600"/>
              </a:lnSpc>
            </a:pPr>
            <a:endParaRPr kumimoji="0" lang="en-US" altLang="ko-KR" sz="1200" b="1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347"/>
          <a:stretch/>
        </p:blipFill>
        <p:spPr bwMode="auto">
          <a:xfrm>
            <a:off x="1916832" y="2843808"/>
            <a:ext cx="381282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r="23482" b="20731"/>
          <a:stretch/>
        </p:blipFill>
        <p:spPr bwMode="auto">
          <a:xfrm>
            <a:off x="2555515" y="4139952"/>
            <a:ext cx="3791242" cy="307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 r="37948" b="67905"/>
          <a:stretch/>
        </p:blipFill>
        <p:spPr bwMode="auto">
          <a:xfrm>
            <a:off x="2573431" y="7380312"/>
            <a:ext cx="3456384" cy="140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71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72737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Location</a:t>
            </a:r>
            <a:r>
              <a:rPr lang="ko-KR" altLang="en-US" sz="1400" b="1" dirty="0" smtClean="0">
                <a:latin typeface="+mn-ea"/>
                <a:ea typeface="+mn-ea"/>
              </a:rPr>
              <a:t> 사이트에서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제공하지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않는 경우 에는 직접 다운로드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받아 사용</a:t>
            </a:r>
            <a:r>
              <a:rPr lang="en-US" altLang="ko-KR" sz="1400" b="1" dirty="0" smtClean="0">
                <a:latin typeface="+mn-ea"/>
                <a:ea typeface="+mn-ea"/>
              </a:rPr>
              <a:t>. </a:t>
            </a:r>
            <a:r>
              <a:rPr lang="en-US" altLang="ko-KR" sz="1400" b="1" dirty="0">
                <a:latin typeface="+mn-ea"/>
                <a:ea typeface="+mn-ea"/>
              </a:rPr>
              <a:t/>
            </a:r>
            <a:br>
              <a:rPr lang="en-US" altLang="ko-KR" sz="1400" b="1" dirty="0">
                <a:latin typeface="+mn-ea"/>
                <a:ea typeface="+mn-ea"/>
              </a:rPr>
            </a:br>
            <a:r>
              <a:rPr lang="en-US" altLang="ko-KR" sz="1400" b="1" dirty="0" smtClean="0">
                <a:latin typeface="+mn-ea"/>
                <a:ea typeface="+mn-ea"/>
              </a:rPr>
              <a:t/>
            </a:r>
            <a:br>
              <a:rPr lang="en-US" altLang="ko-KR" sz="1400" b="1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https</a:t>
            </a:r>
            <a:r>
              <a:rPr lang="en-US" altLang="ko-KR" sz="1200" dirty="0">
                <a:latin typeface="+mn-ea"/>
                <a:ea typeface="+mn-ea"/>
              </a:rPr>
              <a:t>://drive.google.com/file/d/1E1YFbVNe-swgLsLvKXb46VQjAxa4Gxd_/view</a:t>
            </a: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>
                <a:latin typeface="+mn-ea"/>
                <a:ea typeface="+mn-ea"/>
              </a:rPr>
              <a:t>=</a:t>
            </a:r>
            <a:r>
              <a:rPr kumimoji="0" lang="en-US" altLang="ko-KR" sz="1400" dirty="0" smtClean="0">
                <a:latin typeface="+mn-ea"/>
                <a:ea typeface="+mn-ea"/>
              </a:rPr>
              <a:t>&gt; objectaid-1.2.4.zip</a:t>
            </a:r>
            <a:br>
              <a:rPr kumimoji="0" lang="en-US" altLang="ko-KR" sz="1400" dirty="0" smtClean="0">
                <a:latin typeface="+mn-ea"/>
                <a:ea typeface="+mn-ea"/>
              </a:rPr>
            </a:br>
            <a:r>
              <a:rPr kumimoji="0" lang="ko-KR" altLang="en-US" sz="1400" dirty="0" smtClean="0">
                <a:latin typeface="+mn-ea"/>
                <a:ea typeface="+mn-ea"/>
              </a:rPr>
              <a:t>를 적당한 폴더에</a:t>
            </a:r>
            <a:r>
              <a:rPr kumimoji="0" lang="en-US" altLang="ko-KR" sz="1400" dirty="0" smtClean="0">
                <a:latin typeface="+mn-ea"/>
                <a:ea typeface="+mn-ea"/>
              </a:rPr>
              <a:t> </a:t>
            </a:r>
            <a:r>
              <a:rPr kumimoji="0" lang="ko-KR" altLang="en-US" sz="1400" dirty="0" smtClean="0">
                <a:latin typeface="+mn-ea"/>
                <a:ea typeface="+mn-ea"/>
              </a:rPr>
              <a:t>저장 </a:t>
            </a:r>
            <a:r>
              <a:rPr kumimoji="0" lang="en-US" altLang="ko-KR" sz="1400" dirty="0" smtClean="0">
                <a:latin typeface="+mn-ea"/>
                <a:ea typeface="+mn-ea"/>
              </a:rPr>
              <a:t/>
            </a:r>
            <a:br>
              <a:rPr kumimoji="0" lang="en-US" altLang="ko-KR" sz="1400" dirty="0" smtClean="0">
                <a:latin typeface="+mn-ea"/>
                <a:ea typeface="+mn-ea"/>
              </a:rPr>
            </a:b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D</a:t>
            </a:r>
            <a:r>
              <a:rPr kumimoji="0"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:\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MTest\IDESet\ObjectAid|\</a:t>
            </a:r>
            <a:r>
              <a:rPr kumimoji="0" lang="en-US" altLang="ko-KR" sz="1400" b="1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</a:rPr>
              <a:t>objectaid-1.2.4.zip</a:t>
            </a:r>
            <a:br>
              <a:rPr kumimoji="0" lang="en-US" altLang="ko-KR" sz="1400" b="1" dirty="0" smtClean="0">
                <a:solidFill>
                  <a:srgbClr val="0000FF"/>
                </a:solidFill>
                <a:latin typeface="+mn-ea"/>
              </a:rPr>
            </a:br>
            <a:endParaRPr kumimoji="0"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</a:rPr>
              <a:t>1) </a:t>
            </a:r>
            <a:r>
              <a:rPr kumimoji="0" lang="ko-KR" altLang="en-US" sz="1400" dirty="0" smtClean="0">
                <a:latin typeface="+mn-ea"/>
                <a:ea typeface="+mn-ea"/>
              </a:rPr>
              <a:t>설치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</a:t>
            </a:r>
            <a:r>
              <a:rPr kumimoji="0" lang="ko-KR" altLang="en-US" sz="1200" dirty="0" smtClean="0">
                <a:latin typeface="+mn-ea"/>
                <a:ea typeface="+mn-ea"/>
              </a:rPr>
              <a:t>이클립스 메뉴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Help – Install New Software – </a:t>
            </a:r>
            <a:r>
              <a:rPr kumimoji="0"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Add</a:t>
            </a:r>
            <a:r>
              <a:rPr kumimoji="0" lang="en-US" altLang="ko-KR" sz="1200" dirty="0">
                <a:latin typeface="+mn-ea"/>
                <a:ea typeface="+mn-ea"/>
              </a:rPr>
              <a:t>… </a:t>
            </a:r>
            <a:r>
              <a:rPr kumimoji="0" lang="ko-KR" altLang="en-US" sz="1200" dirty="0">
                <a:latin typeface="+mn-ea"/>
                <a:ea typeface="+mn-ea"/>
              </a:rPr>
              <a:t>버튼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클릭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Name </a:t>
            </a:r>
            <a:r>
              <a:rPr kumimoji="0" lang="ko-KR" altLang="en-US" sz="1200" dirty="0">
                <a:latin typeface="+mn-ea"/>
                <a:ea typeface="+mn-ea"/>
              </a:rPr>
              <a:t>에 </a:t>
            </a:r>
            <a:r>
              <a:rPr kumimoji="0" lang="en-US" altLang="ko-KR" sz="1200" dirty="0" err="1">
                <a:latin typeface="+mn-ea"/>
                <a:ea typeface="+mn-ea"/>
              </a:rPr>
              <a:t>ObjectAid</a:t>
            </a:r>
            <a:r>
              <a:rPr kumimoji="0" lang="en-US" altLang="ko-KR" sz="1200" dirty="0">
                <a:latin typeface="+mn-ea"/>
                <a:ea typeface="+mn-ea"/>
              </a:rPr>
              <a:t> UML Explorer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A</a:t>
            </a:r>
            <a:r>
              <a:rPr kumimoji="0" lang="en-US" altLang="ko-KR" sz="1200" dirty="0" smtClean="0">
                <a:latin typeface="+mn-ea"/>
                <a:ea typeface="+mn-ea"/>
              </a:rPr>
              <a:t>rchive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 smtClean="0">
                <a:latin typeface="+mn-ea"/>
                <a:ea typeface="+mn-ea"/>
              </a:rPr>
              <a:t>-&gt; ~.zip </a:t>
            </a:r>
            <a:r>
              <a:rPr kumimoji="0" lang="ko-KR" altLang="en-US" sz="1200" dirty="0" smtClean="0">
                <a:latin typeface="+mn-ea"/>
                <a:ea typeface="+mn-ea"/>
              </a:rPr>
              <a:t>설치된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위치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Add </a:t>
            </a: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옆의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화면에서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b="1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ObjectAid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UML Explorer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선택하고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en-US" altLang="ko-KR" sz="1200" b="1" dirty="0">
                <a:latin typeface="+mn-ea"/>
                <a:ea typeface="+mn-ea"/>
              </a:rPr>
              <a:t>Next, </a:t>
            </a:r>
            <a:r>
              <a:rPr kumimoji="0" lang="en-US" altLang="ko-KR" sz="1200" b="1" dirty="0" smtClean="0">
                <a:latin typeface="+mn-ea"/>
                <a:ea typeface="+mn-ea"/>
              </a:rPr>
              <a:t>Next</a:t>
            </a:r>
            <a:br>
              <a:rPr kumimoji="0" lang="en-US" altLang="ko-KR" sz="1200" b="1" dirty="0" smtClean="0">
                <a:latin typeface="+mn-ea"/>
                <a:ea typeface="+mn-ea"/>
              </a:rPr>
            </a:b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b="1" dirty="0" smtClean="0">
                <a:latin typeface="+mn-ea"/>
                <a:ea typeface="+mn-ea"/>
              </a:rPr>
              <a:t>=&gt;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설치 도중 오류 발생 시에는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(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다음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 Page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에 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endParaRPr kumimoji="0" lang="en-US" altLang="ko-KR" sz="12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663" t="13941" r="13730" b="35079"/>
          <a:stretch/>
        </p:blipFill>
        <p:spPr>
          <a:xfrm>
            <a:off x="2276872" y="3419872"/>
            <a:ext cx="4425858" cy="2520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82" y="6156176"/>
            <a:ext cx="2789924" cy="26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8288" indent="-268288"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</a:t>
            </a:r>
            <a:r>
              <a:rPr kumimoji="0" lang="ko-KR" altLang="en-US" sz="1200" dirty="0" smtClean="0">
                <a:latin typeface="+mn-ea"/>
                <a:ea typeface="+mn-ea"/>
              </a:rPr>
              <a:t>이클립스 메뉴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Help – Install New Software – </a:t>
            </a:r>
            <a:r>
              <a:rPr kumimoji="0"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Add</a:t>
            </a:r>
            <a:r>
              <a:rPr kumimoji="0" lang="en-US" altLang="ko-KR" sz="1200" dirty="0">
                <a:latin typeface="+mn-ea"/>
                <a:ea typeface="+mn-ea"/>
              </a:rPr>
              <a:t>… </a:t>
            </a:r>
            <a:r>
              <a:rPr kumimoji="0" lang="ko-KR" altLang="en-US" sz="1200" dirty="0">
                <a:latin typeface="+mn-ea"/>
                <a:ea typeface="+mn-ea"/>
              </a:rPr>
              <a:t>버튼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클릭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Name </a:t>
            </a:r>
            <a:r>
              <a:rPr kumimoji="0" lang="ko-KR" altLang="en-US" sz="1200" dirty="0">
                <a:latin typeface="+mn-ea"/>
                <a:ea typeface="+mn-ea"/>
              </a:rPr>
              <a:t>에 </a:t>
            </a:r>
            <a:r>
              <a:rPr kumimoji="0" lang="en-US" altLang="ko-KR" sz="1200" dirty="0" err="1">
                <a:latin typeface="+mn-ea"/>
                <a:ea typeface="+mn-ea"/>
              </a:rPr>
              <a:t>ObjectAid</a:t>
            </a:r>
            <a:r>
              <a:rPr kumimoji="0" lang="en-US" altLang="ko-KR" sz="1200" dirty="0">
                <a:latin typeface="+mn-ea"/>
                <a:ea typeface="+mn-ea"/>
              </a:rPr>
              <a:t> UML Explorer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A</a:t>
            </a:r>
            <a:r>
              <a:rPr kumimoji="0" lang="en-US" altLang="ko-KR" sz="1200" dirty="0" smtClean="0">
                <a:latin typeface="+mn-ea"/>
                <a:ea typeface="+mn-ea"/>
              </a:rPr>
              <a:t>rchive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 smtClean="0">
                <a:latin typeface="+mn-ea"/>
                <a:ea typeface="+mn-ea"/>
              </a:rPr>
              <a:t>-&gt; ~.zip </a:t>
            </a:r>
            <a:r>
              <a:rPr kumimoji="0" lang="ko-KR" altLang="en-US" sz="1200" dirty="0" smtClean="0">
                <a:latin typeface="+mn-ea"/>
                <a:ea typeface="+mn-ea"/>
              </a:rPr>
              <a:t>설치된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위치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Add </a:t>
            </a: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=&gt;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옆의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200" b="1" dirty="0">
                <a:solidFill>
                  <a:srgbClr val="C00000"/>
                </a:solidFill>
                <a:latin typeface="+mn-ea"/>
                <a:ea typeface="+mn-ea"/>
              </a:rPr>
              <a:t>화면에서 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b="1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ObjectAid</a:t>
            </a:r>
            <a:r>
              <a:rPr kumimoji="0"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UML Explorer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b="1" dirty="0" err="1" smtClean="0">
                <a:solidFill>
                  <a:srgbClr val="C00000"/>
                </a:solidFill>
                <a:latin typeface="+mn-ea"/>
                <a:ea typeface="+mn-ea"/>
              </a:rPr>
              <a:t>선택후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Contact all update …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항목의 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체크를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kumimoji="0"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선택 해제 한다</a:t>
            </a: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.</a:t>
            </a:r>
            <a:b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kumimoji="0" lang="ko-KR" altLang="en-US" sz="1200" b="1" dirty="0" smtClean="0">
                <a:latin typeface="+mn-ea"/>
                <a:ea typeface="+mn-ea"/>
              </a:rPr>
              <a:t>그리고 </a:t>
            </a:r>
            <a:r>
              <a:rPr kumimoji="0" lang="en-US" altLang="ko-KR" sz="1200" b="1" dirty="0" smtClean="0">
                <a:latin typeface="+mn-ea"/>
                <a:ea typeface="+mn-ea"/>
              </a:rPr>
              <a:t>Next</a:t>
            </a:r>
            <a:r>
              <a:rPr kumimoji="0" lang="en-US" altLang="ko-KR" sz="1200" b="1" dirty="0">
                <a:latin typeface="+mn-ea"/>
                <a:ea typeface="+mn-ea"/>
              </a:rPr>
              <a:t>, </a:t>
            </a:r>
            <a:r>
              <a:rPr kumimoji="0" lang="en-US" altLang="ko-KR" sz="1200" b="1" dirty="0" smtClean="0">
                <a:latin typeface="+mn-ea"/>
                <a:ea typeface="+mn-ea"/>
              </a:rPr>
              <a:t>Next</a:t>
            </a:r>
            <a:br>
              <a:rPr kumimoji="0" lang="en-US" altLang="ko-KR" sz="1200" b="1" dirty="0" smtClean="0">
                <a:latin typeface="+mn-ea"/>
                <a:ea typeface="+mn-ea"/>
              </a:rPr>
            </a:b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anose="05050102010706020507" pitchFamily="18" charset="2"/>
              <a:buChar char="Þ"/>
            </a:pPr>
            <a:endParaRPr kumimoji="0" lang="en-US" altLang="ko-KR" sz="1200" b="1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anose="05050102010706020507" pitchFamily="18" charset="2"/>
              <a:buChar char="Þ"/>
            </a:pP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anose="05050102010706020507" pitchFamily="18" charset="2"/>
              <a:buChar char="Þ"/>
            </a:pPr>
            <a:endParaRPr kumimoji="0" lang="en-US" altLang="ko-KR" sz="1200" b="1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anose="05050102010706020507" pitchFamily="18" charset="2"/>
              <a:buChar char="Þ"/>
            </a:pP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b="1" dirty="0" smtClean="0">
                <a:latin typeface="+mn-ea"/>
                <a:ea typeface="+mn-ea"/>
              </a:rPr>
              <a:t>=&gt;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아래 창이 뜨면 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</a:br>
            <a:r>
              <a:rPr kumimoji="0"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Install anyway </a:t>
            </a:r>
            <a:endParaRPr kumimoji="0"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83" y="1558951"/>
            <a:ext cx="3196027" cy="4309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" y="6228184"/>
            <a:ext cx="462920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4" y="395536"/>
            <a:ext cx="3503742" cy="3291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6" y="3851920"/>
            <a:ext cx="4030960" cy="3045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2035" y="7452320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  <a:ea typeface="+mn-ea"/>
              </a:rPr>
              <a:t>=&gt; </a:t>
            </a:r>
            <a:r>
              <a:rPr kumimoji="0" lang="ko-KR" altLang="en-US" sz="1400" b="1" dirty="0" smtClean="0">
                <a:latin typeface="+mn-ea"/>
                <a:ea typeface="+mn-ea"/>
              </a:rPr>
              <a:t>동의</a:t>
            </a:r>
            <a:r>
              <a:rPr kumimoji="0" lang="en-US" altLang="ko-KR" sz="1400" dirty="0" smtClean="0">
                <a:latin typeface="+mn-ea"/>
                <a:ea typeface="+mn-ea"/>
              </a:rPr>
              <a:t> </a:t>
            </a:r>
            <a:r>
              <a:rPr kumimoji="0" lang="ko-KR" altLang="en-US" sz="1400" dirty="0">
                <a:latin typeface="+mn-ea"/>
                <a:ea typeface="+mn-ea"/>
              </a:rPr>
              <a:t>하고 </a:t>
            </a:r>
            <a:r>
              <a:rPr kumimoji="0" lang="en-US" altLang="ko-KR" sz="1400" b="1" dirty="0" smtClean="0">
                <a:latin typeface="+mn-ea"/>
                <a:ea typeface="+mn-ea"/>
              </a:rPr>
              <a:t>Finish</a:t>
            </a: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  <a:ea typeface="+mn-ea"/>
              </a:rPr>
              <a:t>=&gt; </a:t>
            </a:r>
            <a:r>
              <a:rPr kumimoji="0" lang="en-US" altLang="ko-KR" sz="1400" b="1" dirty="0" smtClean="0">
                <a:latin typeface="+mn-ea"/>
                <a:ea typeface="+mn-ea"/>
              </a:rPr>
              <a:t>Install anyway</a:t>
            </a: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  <a:ea typeface="+mn-ea"/>
              </a:rPr>
              <a:t>=&gt; </a:t>
            </a:r>
            <a:r>
              <a:rPr kumimoji="0" lang="en-US" altLang="ko-KR" sz="1400" b="1" dirty="0" smtClean="0">
                <a:latin typeface="+mn-ea"/>
                <a:ea typeface="+mn-ea"/>
              </a:rPr>
              <a:t>Restart now</a:t>
            </a:r>
            <a:endParaRPr kumimoji="0" lang="en-US" altLang="ko-KR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062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 err="1">
                <a:latin typeface="+mn-ea"/>
                <a:ea typeface="+mn-ea"/>
              </a:rPr>
              <a:t>이클립스에서</a:t>
            </a:r>
            <a:r>
              <a:rPr lang="ko-KR" altLang="en-US" sz="1400" b="1" dirty="0">
                <a:latin typeface="+mn-ea"/>
                <a:ea typeface="+mn-ea"/>
              </a:rPr>
              <a:t> 클래스 다이어그램 </a:t>
            </a:r>
            <a:r>
              <a:rPr lang="ko-KR" altLang="en-US" sz="1400" dirty="0">
                <a:latin typeface="+mn-ea"/>
                <a:ea typeface="+mn-ea"/>
              </a:rPr>
              <a:t>작성 </a:t>
            </a:r>
            <a:r>
              <a:rPr lang="en-US" altLang="ko-KR" sz="1400" dirty="0">
                <a:latin typeface="+mn-ea"/>
                <a:ea typeface="+mn-ea"/>
              </a:rPr>
              <a:t>( Object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Aid_</a:t>
            </a:r>
            <a:r>
              <a:rPr lang="ko-KR" altLang="en-US" sz="1400" dirty="0">
                <a:latin typeface="+mn-ea"/>
                <a:ea typeface="+mn-ea"/>
              </a:rPr>
              <a:t>원조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지원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이용하기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>
                <a:latin typeface="+mn-ea"/>
                <a:ea typeface="+mn-ea"/>
              </a:rPr>
              <a:t>* </a:t>
            </a:r>
            <a:r>
              <a:rPr kumimoji="0" lang="ko-KR" altLang="en-US" sz="1400" dirty="0">
                <a:latin typeface="+mn-ea"/>
                <a:ea typeface="+mn-ea"/>
              </a:rPr>
              <a:t>설치 오류</a:t>
            </a:r>
            <a:endParaRPr kumimoji="0" lang="en-US" altLang="ko-KR" sz="1400" dirty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itchFamily="18" charset="2"/>
              <a:buChar char="Þ"/>
            </a:pPr>
            <a:r>
              <a:rPr kumimoji="0" lang="ko-KR" altLang="en-US" sz="1200" dirty="0">
                <a:latin typeface="+mn-ea"/>
                <a:ea typeface="+mn-ea"/>
              </a:rPr>
              <a:t>만약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 err="1">
                <a:latin typeface="+mn-ea"/>
                <a:ea typeface="+mn-ea"/>
              </a:rPr>
              <a:t>이클립스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en-US" altLang="ko-KR" sz="1200" dirty="0">
                <a:latin typeface="+mn-ea"/>
              </a:rPr>
              <a:t>Restart </a:t>
            </a:r>
            <a:r>
              <a:rPr kumimoji="0" lang="ko-KR" altLang="en-US" sz="1200" dirty="0">
                <a:latin typeface="+mn-ea"/>
              </a:rPr>
              <a:t>오류발생시 </a:t>
            </a:r>
            <a:r>
              <a:rPr kumimoji="0" lang="en-US" altLang="ko-KR" sz="1200" dirty="0">
                <a:latin typeface="+mn-ea"/>
              </a:rPr>
              <a:t/>
            </a:r>
            <a:br>
              <a:rPr kumimoji="0" lang="en-US" altLang="ko-KR" sz="1200" dirty="0">
                <a:latin typeface="+mn-ea"/>
              </a:rPr>
            </a:br>
            <a:r>
              <a:rPr kumimoji="0" lang="en-US" altLang="ko-KR" sz="1200" dirty="0">
                <a:latin typeface="+mn-ea"/>
              </a:rPr>
              <a:t/>
            </a:r>
            <a:br>
              <a:rPr kumimoji="0" lang="en-US" altLang="ko-KR" sz="1200" dirty="0">
                <a:latin typeface="+mn-ea"/>
              </a:rPr>
            </a:br>
            <a:r>
              <a:rPr kumimoji="0" lang="en-US" altLang="ko-KR" sz="1200" dirty="0">
                <a:latin typeface="+mn-ea"/>
              </a:rPr>
              <a:t>- </a:t>
            </a: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Eclipse, an error has occurred. see the log file .. </a:t>
            </a:r>
            <a:b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이클립스는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파일저장이나 플러그인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추가등의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관련 모든 정보를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workspace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에 저장하는데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여기에 문제가 있어 워크스페이스를 읽지 못하여 발생하는 오류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이때는 워크스페이스를 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clean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해준다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이클립스를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실행할 때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-clean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붙여 실행함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이후에는 모든 프로젝트를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import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해야 한다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CMD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열고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설치위치로  가서 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eclipse –clean 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C:\&gt;d:</a:t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D:\&gt; cd D:\MTest\IDESet\eclipse</a:t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D:\MTest\IDESet\eclipse&gt;eclipse –clean</a:t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D:\MTest\IDESet\eclipse&gt;</a:t>
            </a: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0" r="20689"/>
          <a:stretch/>
        </p:blipFill>
        <p:spPr bwMode="auto">
          <a:xfrm>
            <a:off x="436047" y="5062652"/>
            <a:ext cx="3142610" cy="84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49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/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600" dirty="0">
                <a:latin typeface="+mn-ea"/>
                <a:ea typeface="+mn-ea"/>
              </a:rPr>
              <a:t>2) </a:t>
            </a:r>
            <a:r>
              <a:rPr kumimoji="0" lang="ko-KR" altLang="en-US" sz="1600" dirty="0">
                <a:latin typeface="+mn-ea"/>
                <a:ea typeface="+mn-ea"/>
              </a:rPr>
              <a:t>시작</a:t>
            </a:r>
            <a:endParaRPr kumimoji="0" lang="en-US" altLang="ko-KR" sz="1600" dirty="0">
              <a:latin typeface="+mn-ea"/>
              <a:ea typeface="+mn-ea"/>
            </a:endParaRPr>
          </a:p>
          <a:p>
            <a:pPr marL="273050" indent="-273050"/>
            <a:endParaRPr kumimoji="0" lang="en-US" altLang="ko-KR" sz="16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600" dirty="0">
                <a:latin typeface="+mn-ea"/>
                <a:ea typeface="+mn-ea"/>
              </a:rPr>
              <a:t>=&gt; </a:t>
            </a:r>
            <a:r>
              <a:rPr kumimoji="0" lang="en-US" altLang="ko-KR" sz="16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File – New  - Other</a:t>
            </a:r>
            <a:br>
              <a:rPr kumimoji="0" lang="en-US" altLang="ko-KR" sz="1600" b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kumimoji="0" lang="en-US" altLang="ko-KR" sz="1600" dirty="0">
                <a:latin typeface="+mn-ea"/>
                <a:ea typeface="+mn-ea"/>
              </a:rPr>
              <a:t>- </a:t>
            </a:r>
            <a:r>
              <a:rPr kumimoji="0" lang="en-US" altLang="ko-KR" sz="1600" dirty="0" err="1">
                <a:latin typeface="+mn-ea"/>
                <a:ea typeface="+mn-ea"/>
              </a:rPr>
              <a:t>ObjectAid</a:t>
            </a:r>
            <a:r>
              <a:rPr kumimoji="0" lang="en-US" altLang="ko-KR" sz="1600" dirty="0">
                <a:latin typeface="+mn-ea"/>
                <a:ea typeface="+mn-ea"/>
              </a:rPr>
              <a:t> UML Diagram</a:t>
            </a:r>
            <a:br>
              <a:rPr kumimoji="0" lang="en-US" altLang="ko-KR" sz="1600" dirty="0">
                <a:latin typeface="+mn-ea"/>
                <a:ea typeface="+mn-ea"/>
              </a:rPr>
            </a:br>
            <a:r>
              <a:rPr kumimoji="0" lang="en-US" altLang="ko-KR" sz="1600" dirty="0">
                <a:latin typeface="+mn-ea"/>
                <a:ea typeface="+mn-ea"/>
              </a:rPr>
              <a:t>- Folder , Name</a:t>
            </a:r>
            <a:br>
              <a:rPr kumimoji="0" lang="en-US" altLang="ko-KR" sz="1600" dirty="0">
                <a:latin typeface="+mn-ea"/>
                <a:ea typeface="+mn-ea"/>
              </a:rPr>
            </a:br>
            <a:r>
              <a:rPr kumimoji="0" lang="en-US" altLang="ko-KR" sz="1600" dirty="0">
                <a:latin typeface="+mn-ea"/>
                <a:ea typeface="+mn-ea"/>
              </a:rPr>
              <a:t>-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saveImage</a:t>
            </a:r>
            <a:r>
              <a:rPr kumimoji="0" lang="en-US" altLang="ko-KR" sz="1600" dirty="0">
                <a:latin typeface="+mn-ea"/>
                <a:ea typeface="+mn-ea"/>
              </a:rPr>
              <a:t> </a:t>
            </a:r>
            <a:r>
              <a:rPr kumimoji="0" lang="ko-KR" altLang="en-US" sz="1600" dirty="0">
                <a:latin typeface="+mn-ea"/>
                <a:ea typeface="+mn-ea"/>
              </a:rPr>
              <a:t>외 옵션체크</a:t>
            </a:r>
            <a:r>
              <a:rPr kumimoji="0" lang="en-US" altLang="ko-KR" sz="1600" dirty="0">
                <a:latin typeface="+mn-ea"/>
                <a:ea typeface="+mn-ea"/>
              </a:rPr>
              <a:t/>
            </a:r>
            <a:br>
              <a:rPr kumimoji="0" lang="en-US" altLang="ko-KR" sz="1600" dirty="0">
                <a:latin typeface="+mn-ea"/>
                <a:ea typeface="+mn-ea"/>
              </a:rPr>
            </a:b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 </a:t>
            </a:r>
            <a:r>
              <a:rPr kumimoji="0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편집시</a:t>
            </a:r>
            <a:r>
              <a: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우클릭</a:t>
            </a:r>
            <a:r>
              <a: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단축메뉴로도 표시됨 </a:t>
            </a: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1600" dirty="0">
                <a:latin typeface="+mn-ea"/>
                <a:ea typeface="+mn-ea"/>
              </a:rPr>
              <a:t/>
            </a:r>
            <a:br>
              <a:rPr kumimoji="0" lang="en-US" altLang="ko-KR" sz="1600" dirty="0">
                <a:latin typeface="+mn-ea"/>
                <a:ea typeface="+mn-ea"/>
              </a:rPr>
            </a:br>
            <a:r>
              <a:rPr kumimoji="0" lang="en-US" altLang="ko-KR" sz="1600" dirty="0">
                <a:latin typeface="+mn-ea"/>
                <a:ea typeface="+mn-ea"/>
              </a:rPr>
              <a:t/>
            </a:r>
            <a:br>
              <a:rPr kumimoji="0" lang="en-US" altLang="ko-KR" sz="1600" dirty="0">
                <a:latin typeface="+mn-ea"/>
                <a:ea typeface="+mn-ea"/>
              </a:rPr>
            </a:br>
            <a:r>
              <a:rPr kumimoji="0" lang="en-US" altLang="ko-KR" sz="1600" dirty="0">
                <a:latin typeface="+mn-ea"/>
                <a:ea typeface="+mn-ea"/>
              </a:rPr>
              <a:t>- Finish</a:t>
            </a:r>
          </a:p>
          <a:p>
            <a:pPr marL="273050" indent="-273050"/>
            <a:endParaRPr kumimoji="0" lang="ko-KR" altLang="en-US" sz="16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6288" y="355466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" r="39920"/>
          <a:stretch/>
        </p:blipFill>
        <p:spPr>
          <a:xfrm>
            <a:off x="4334521" y="268655"/>
            <a:ext cx="2262831" cy="35832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2656" y="3347864"/>
            <a:ext cx="3906357" cy="5654380"/>
            <a:chOff x="351738" y="2878060"/>
            <a:chExt cx="3906357" cy="56543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28" r="25706"/>
            <a:stretch/>
          </p:blipFill>
          <p:spPr>
            <a:xfrm>
              <a:off x="490481" y="2878060"/>
              <a:ext cx="3767614" cy="565438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51738" y="4455962"/>
              <a:ext cx="2717222" cy="322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88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44129" y="290659"/>
            <a:ext cx="5919954" cy="7061298"/>
            <a:chOff x="444129" y="290659"/>
            <a:chExt cx="5919954" cy="7061298"/>
          </a:xfrm>
        </p:grpSpPr>
        <p:grpSp>
          <p:nvGrpSpPr>
            <p:cNvPr id="12" name="그룹 11"/>
            <p:cNvGrpSpPr/>
            <p:nvPr/>
          </p:nvGrpSpPr>
          <p:grpSpPr>
            <a:xfrm>
              <a:off x="444129" y="290659"/>
              <a:ext cx="5919954" cy="7061298"/>
              <a:chOff x="444129" y="290659"/>
              <a:chExt cx="5919954" cy="7061298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00042" y="290659"/>
                <a:ext cx="4214843" cy="3924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600" b="1" dirty="0">
                    <a:latin typeface="+mn-ea"/>
                    <a:ea typeface="+mn-ea"/>
                  </a:rPr>
                  <a:t>***  </a:t>
                </a:r>
                <a:r>
                  <a:rPr kumimoji="0" lang="ko-KR" altLang="en-US" sz="1600" b="1" dirty="0">
                    <a:latin typeface="+mn-ea"/>
                    <a:ea typeface="+mn-ea"/>
                  </a:rPr>
                  <a:t>요구사항 확인하기</a:t>
                </a:r>
                <a:endParaRPr kumimoji="0" lang="en-US" altLang="ko-KR" sz="1600" b="1" dirty="0">
                  <a:latin typeface="+mn-ea"/>
                  <a:ea typeface="+mn-ea"/>
                </a:endParaRPr>
              </a:p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b="1" dirty="0">
                    <a:latin typeface="+mn-ea"/>
                    <a:ea typeface="+mn-ea"/>
                  </a:rPr>
                  <a:t>기능적 요구사항 </a:t>
                </a:r>
                <a:r>
                  <a:rPr lang="en-US" altLang="ko-KR" sz="1200" b="1" dirty="0">
                    <a:latin typeface="+mn-ea"/>
                    <a:ea typeface="+mn-ea"/>
                  </a:rPr>
                  <a:t>[</a:t>
                </a:r>
                <a:r>
                  <a:rPr lang="en-US" sz="1200" dirty="0">
                    <a:latin typeface="+mn-ea"/>
                    <a:ea typeface="+mn-ea"/>
                  </a:rPr>
                  <a:t>Functional Requirements]</a:t>
                </a:r>
                <a:r>
                  <a:rPr lang="ko-KR" altLang="en-US" sz="1200" dirty="0">
                    <a:latin typeface="+mn-ea"/>
                    <a:ea typeface="+mn-ea"/>
                  </a:rPr>
                  <a:t> </a:t>
                </a:r>
              </a:p>
              <a:p>
                <a:r>
                  <a:rPr lang="ko-KR" altLang="en-US" sz="1200" dirty="0">
                    <a:latin typeface="+mn-ea"/>
                    <a:ea typeface="+mn-ea"/>
                  </a:rPr>
                  <a:t>단어의 뜻대로 사용자가 원하는 기능을 말한다</a:t>
                </a:r>
                <a:r>
                  <a:rPr lang="en-US" altLang="ko-KR" sz="1200" dirty="0">
                    <a:latin typeface="+mn-ea"/>
                    <a:ea typeface="+mn-ea"/>
                  </a:rPr>
                  <a:t>. </a:t>
                </a:r>
                <a:r>
                  <a:rPr lang="ko-KR" altLang="en-US" sz="1200" dirty="0">
                    <a:latin typeface="+mn-ea"/>
                    <a:ea typeface="+mn-ea"/>
                  </a:rPr>
                  <a:t>사용자는 그 기능을 시스템을 통해 제공받기를 원하며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</a:rPr>
                  <a:t>시스템은 사용자에게 필요한 기능을 제공해줘야 한다</a:t>
                </a:r>
                <a:r>
                  <a:rPr lang="en-US" altLang="ko-KR" sz="1200" dirty="0">
                    <a:latin typeface="+mn-ea"/>
                    <a:ea typeface="+mn-ea"/>
                  </a:rPr>
                  <a:t>. </a:t>
                </a:r>
                <a:r>
                  <a:rPr lang="ko-KR" altLang="en-US" sz="1200" dirty="0">
                    <a:latin typeface="+mn-ea"/>
                    <a:ea typeface="+mn-ea"/>
                  </a:rPr>
                  <a:t>이를 위해서는 사용자의 요구를 빠진 것 없이 정확하게 도출하고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</a:rPr>
                  <a:t>도출된 기능을 요구 분석 명세서에 완전하고 일관성 있게 표현해야 하며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</a:rPr>
                  <a:t>시스템에도 전부 반영하여 사용자에게 </a:t>
                </a:r>
                <a:r>
                  <a:rPr lang="en-US" altLang="ko-KR" sz="1200" dirty="0">
                    <a:latin typeface="+mn-ea"/>
                    <a:ea typeface="+mn-ea"/>
                  </a:rPr>
                  <a:t>100% </a:t>
                </a:r>
                <a:r>
                  <a:rPr lang="ko-KR" altLang="en-US" sz="1200" dirty="0">
                    <a:latin typeface="+mn-ea"/>
                    <a:ea typeface="+mn-ea"/>
                  </a:rPr>
                  <a:t>제공해야 한다</a:t>
                </a:r>
                <a:r>
                  <a:rPr lang="en-US" altLang="ko-KR" sz="1200" dirty="0">
                    <a:latin typeface="+mn-ea"/>
                    <a:ea typeface="+mn-ea"/>
                  </a:rPr>
                  <a:t>.</a:t>
                </a:r>
                <a:br>
                  <a:rPr lang="en-US" altLang="ko-KR" sz="1200" dirty="0">
                    <a:latin typeface="+mn-ea"/>
                    <a:ea typeface="+mn-ea"/>
                  </a:rPr>
                </a:br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b="1" dirty="0">
                    <a:latin typeface="+mn-ea"/>
                    <a:ea typeface="+mn-ea"/>
                  </a:rPr>
                  <a:t>비 기능적 요구사항 </a:t>
                </a:r>
                <a:r>
                  <a:rPr lang="en-US" altLang="ko-KR" sz="1200" b="1" dirty="0">
                    <a:latin typeface="+mn-ea"/>
                    <a:ea typeface="+mn-ea"/>
                  </a:rPr>
                  <a:t>[</a:t>
                </a:r>
                <a:r>
                  <a:rPr lang="en-US" altLang="ko-KR" sz="1200" b="1" dirty="0" err="1">
                    <a:latin typeface="+mn-ea"/>
                    <a:ea typeface="+mn-ea"/>
                  </a:rPr>
                  <a:t>Non_</a:t>
                </a:r>
                <a:r>
                  <a:rPr lang="en-US" sz="1200" dirty="0" err="1">
                    <a:latin typeface="+mn-ea"/>
                    <a:ea typeface="+mn-ea"/>
                  </a:rPr>
                  <a:t>Functional</a:t>
                </a:r>
                <a:r>
                  <a:rPr lang="en-US" sz="1200" dirty="0">
                    <a:latin typeface="+mn-ea"/>
                    <a:ea typeface="+mn-ea"/>
                  </a:rPr>
                  <a:t> Requirements]</a:t>
                </a:r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dirty="0">
                    <a:latin typeface="+mn-ea"/>
                    <a:ea typeface="+mn-ea"/>
                  </a:rPr>
                  <a:t>기능적 요구 사항이 소프트웨어가 제공하는 기능이라면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</a:rPr>
                  <a:t>비기능적 요구 사항은 수행 가능한 환경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  <a:hlinkClick r:id="rId2"/>
                  </a:rPr>
                  <a:t>품질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r>
                  <a:rPr lang="ko-KR" altLang="en-US" sz="1200" dirty="0">
                    <a:latin typeface="+mn-ea"/>
                    <a:ea typeface="+mn-ea"/>
                  </a:rPr>
                  <a:t>제약 사항이다</a:t>
                </a:r>
                <a:r>
                  <a:rPr lang="en-US" altLang="ko-KR" sz="1200" dirty="0">
                    <a:latin typeface="+mn-ea"/>
                    <a:ea typeface="+mn-ea"/>
                  </a:rPr>
                  <a:t>.</a:t>
                </a:r>
              </a:p>
              <a:p>
                <a:r>
                  <a:rPr lang="ko-KR" altLang="en-US" sz="1200" dirty="0">
                    <a:latin typeface="+mn-ea"/>
                    <a:ea typeface="+mn-ea"/>
                  </a:rPr>
                  <a:t>예를 들면 </a:t>
                </a:r>
                <a:r>
                  <a:rPr lang="en-US" altLang="ko-KR" sz="1200" dirty="0">
                    <a:latin typeface="+mn-ea"/>
                    <a:ea typeface="+mn-ea"/>
                  </a:rPr>
                  <a:t>'24</a:t>
                </a:r>
                <a:r>
                  <a:rPr lang="ko-KR" altLang="en-US" sz="1200" dirty="0">
                    <a:latin typeface="+mn-ea"/>
                    <a:ea typeface="+mn-ea"/>
                  </a:rPr>
                  <a:t>시간 중단되지 않아야 한다</a:t>
                </a:r>
                <a:r>
                  <a:rPr lang="en-US" altLang="ko-KR" sz="1200" dirty="0">
                    <a:latin typeface="+mn-ea"/>
                    <a:ea typeface="+mn-ea"/>
                  </a:rPr>
                  <a:t>. </a:t>
                </a:r>
                <a:br>
                  <a:rPr lang="en-US" altLang="ko-KR" sz="1200" dirty="0">
                    <a:latin typeface="+mn-ea"/>
                    <a:ea typeface="+mn-ea"/>
                  </a:rPr>
                </a:br>
                <a:r>
                  <a:rPr lang="ko-KR" altLang="en-US" sz="1200" dirty="0">
                    <a:latin typeface="+mn-ea"/>
                    <a:ea typeface="+mn-ea"/>
                  </a:rPr>
                  <a:t>보안 등급을 정해 </a:t>
                </a:r>
                <a:r>
                  <a:rPr lang="ko-KR" altLang="en-US" sz="1200" dirty="0" err="1">
                    <a:latin typeface="+mn-ea"/>
                    <a:ea typeface="+mn-ea"/>
                  </a:rPr>
                  <a:t>허가받은</a:t>
                </a:r>
                <a:r>
                  <a:rPr lang="ko-KR" altLang="en-US" sz="1200" dirty="0">
                    <a:latin typeface="+mn-ea"/>
                    <a:ea typeface="+mn-ea"/>
                  </a:rPr>
                  <a:t> 사람만 접근하게 한다</a:t>
                </a:r>
                <a:r>
                  <a:rPr lang="en-US" altLang="ko-KR" sz="1200" dirty="0">
                    <a:latin typeface="+mn-ea"/>
                    <a:ea typeface="+mn-ea"/>
                  </a:rPr>
                  <a:t>, </a:t>
                </a:r>
                <a:br>
                  <a:rPr lang="en-US" altLang="ko-KR" sz="1200" dirty="0">
                    <a:latin typeface="+mn-ea"/>
                    <a:ea typeface="+mn-ea"/>
                  </a:rPr>
                </a:br>
                <a:r>
                  <a:rPr lang="ko-KR" altLang="en-US" sz="1200" dirty="0">
                    <a:latin typeface="+mn-ea"/>
                    <a:ea typeface="+mn-ea"/>
                  </a:rPr>
                  <a:t>초보자와 </a:t>
                </a:r>
                <a:r>
                  <a:rPr lang="ko-KR" altLang="en-US" sz="1200" dirty="0" err="1">
                    <a:latin typeface="+mn-ea"/>
                    <a:ea typeface="+mn-ea"/>
                  </a:rPr>
                  <a:t>숙련자</a:t>
                </a:r>
                <a:r>
                  <a:rPr lang="ko-KR" altLang="en-US" sz="1200" dirty="0">
                    <a:latin typeface="+mn-ea"/>
                    <a:ea typeface="+mn-ea"/>
                  </a:rPr>
                  <a:t> 모두가 편리하게 사용할 수 있어야 한다</a:t>
                </a:r>
                <a:r>
                  <a:rPr lang="en-US" altLang="ko-KR" sz="1200" dirty="0">
                    <a:latin typeface="+mn-ea"/>
                    <a:ea typeface="+mn-ea"/>
                  </a:rPr>
                  <a:t>'</a:t>
                </a:r>
                <a:r>
                  <a:rPr lang="ko-KR" altLang="en-US" sz="1200" dirty="0">
                    <a:latin typeface="+mn-ea"/>
                    <a:ea typeface="+mn-ea"/>
                  </a:rPr>
                  <a:t>와 같은 것들이다</a:t>
                </a:r>
                <a:r>
                  <a:rPr lang="en-US" altLang="ko-KR" sz="1200" dirty="0">
                    <a:latin typeface="+mn-ea"/>
                    <a:ea typeface="+mn-ea"/>
                  </a:rPr>
                  <a:t>. </a:t>
                </a:r>
              </a:p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200" dirty="0">
                  <a:latin typeface="+mn-ea"/>
                  <a:ea typeface="+mn-ea"/>
                </a:endParaRPr>
              </a:p>
            </p:txBody>
          </p:sp>
          <p:pic>
            <p:nvPicPr>
              <p:cNvPr id="4106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 l="3804" t="16003" r="5163" b="5700"/>
              <a:stretch>
                <a:fillRect/>
              </a:stretch>
            </p:blipFill>
            <p:spPr bwMode="auto">
              <a:xfrm>
                <a:off x="444129" y="636785"/>
                <a:ext cx="5919954" cy="6715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509007" y="4292933"/>
              <a:ext cx="3064009" cy="2880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2532" y="5706198"/>
              <a:ext cx="3636548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593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83" t="187" r="2870" b="14104"/>
          <a:stretch/>
        </p:blipFill>
        <p:spPr>
          <a:xfrm>
            <a:off x="188640" y="179512"/>
            <a:ext cx="6497338" cy="49685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146" y="5782776"/>
            <a:ext cx="66643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8288" indent="-268288"/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마우스로 </a:t>
            </a:r>
            <a:r>
              <a:rPr kumimoji="0" lang="ko-KR" altLang="en-US" sz="1200" b="1" dirty="0">
                <a:solidFill>
                  <a:srgbClr val="C00000"/>
                </a:solidFill>
                <a:latin typeface="+mn-ea"/>
                <a:ea typeface="+mn-ea"/>
              </a:rPr>
              <a:t>클래스를 끌어다 놓으면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ko-KR" altLang="en-US" sz="1200" dirty="0" err="1">
                <a:latin typeface="+mn-ea"/>
                <a:ea typeface="+mn-ea"/>
              </a:rPr>
              <a:t>관계도를</a:t>
            </a:r>
            <a:r>
              <a:rPr kumimoji="0" lang="ko-KR" altLang="en-US" sz="1200" dirty="0">
                <a:latin typeface="+mn-ea"/>
                <a:ea typeface="+mn-ea"/>
              </a:rPr>
              <a:t> 그려줌</a:t>
            </a: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/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이미지 파일로 저장 가능 </a:t>
            </a:r>
            <a:r>
              <a:rPr kumimoji="0" lang="en-US" altLang="ko-KR" sz="1200" dirty="0">
                <a:latin typeface="+mn-ea"/>
                <a:ea typeface="+mn-ea"/>
              </a:rPr>
              <a:t>: </a:t>
            </a:r>
            <a:r>
              <a:rPr kumimoji="0" lang="ko-KR" altLang="en-US" sz="1200" dirty="0">
                <a:latin typeface="+mn-ea"/>
                <a:ea typeface="+mn-ea"/>
              </a:rPr>
              <a:t>마우스 </a:t>
            </a:r>
            <a:r>
              <a:rPr kumimoji="0" lang="ko-KR" altLang="en-US" sz="1200" b="1" dirty="0" err="1">
                <a:solidFill>
                  <a:srgbClr val="C00000"/>
                </a:solidFill>
                <a:latin typeface="+mn-ea"/>
                <a:ea typeface="+mn-ea"/>
              </a:rPr>
              <a:t>우클릭</a:t>
            </a:r>
            <a:r>
              <a:rPr kumimoji="0" lang="ko-KR" altLang="en-US" sz="1200" b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200" b="1" dirty="0">
                <a:solidFill>
                  <a:srgbClr val="C00000"/>
                </a:solidFill>
                <a:latin typeface="+mn-ea"/>
                <a:ea typeface="+mn-ea"/>
              </a:rPr>
              <a:t>– </a:t>
            </a:r>
            <a:r>
              <a:rPr kumimoji="0" lang="ko-KR" altLang="en-US" sz="1200" b="1" dirty="0">
                <a:solidFill>
                  <a:srgbClr val="C00000"/>
                </a:solidFill>
                <a:latin typeface="+mn-ea"/>
                <a:ea typeface="+mn-ea"/>
              </a:rPr>
              <a:t>팝업메뉴 </a:t>
            </a:r>
            <a:r>
              <a:rPr kumimoji="0" lang="en-US" altLang="ko-KR" sz="1200" b="1" dirty="0">
                <a:solidFill>
                  <a:srgbClr val="C00000"/>
                </a:solidFill>
                <a:latin typeface="+mn-ea"/>
                <a:ea typeface="+mn-ea"/>
              </a:rPr>
              <a:t>– Save As Image </a:t>
            </a:r>
            <a:r>
              <a:rPr kumimoji="0" lang="en-US" altLang="ko-KR" sz="1200" dirty="0">
                <a:latin typeface="+mn-ea"/>
                <a:ea typeface="+mn-ea"/>
              </a:rPr>
              <a:t>…. 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 </a:t>
            </a:r>
          </a:p>
          <a:p>
            <a:pPr marL="268288" indent="-268288"/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접근 지정자 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lang="en-US" altLang="ko-KR" sz="1200" dirty="0">
                <a:latin typeface="+mn-ea"/>
                <a:ea typeface="+mn-ea"/>
              </a:rPr>
              <a:t>Object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Aid </a:t>
            </a:r>
            <a:r>
              <a:rPr lang="ko-KR" altLang="en-US" sz="1200" dirty="0">
                <a:latin typeface="+mn-ea"/>
                <a:ea typeface="+mn-ea"/>
              </a:rPr>
              <a:t>에서의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표시 방식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public … </a:t>
            </a:r>
            <a:r>
              <a:rPr kumimoji="0" lang="ko-KR" altLang="en-US" sz="1200" dirty="0">
                <a:latin typeface="+mn-ea"/>
                <a:ea typeface="+mn-ea"/>
              </a:rPr>
              <a:t>초록 동그라미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private  … </a:t>
            </a:r>
            <a:r>
              <a:rPr kumimoji="0" lang="ko-KR" altLang="en-US" sz="1200" dirty="0">
                <a:latin typeface="+mn-ea"/>
                <a:ea typeface="+mn-ea"/>
              </a:rPr>
              <a:t>빨간 네모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</a:t>
            </a:r>
            <a:r>
              <a:rPr kumimoji="0" lang="en-US" altLang="ko-KR" sz="1200" dirty="0" err="1">
                <a:latin typeface="+mn-ea"/>
                <a:ea typeface="+mn-ea"/>
              </a:rPr>
              <a:t>peotected</a:t>
            </a:r>
            <a:r>
              <a:rPr kumimoji="0" lang="en-US" altLang="ko-KR" sz="1200" dirty="0">
                <a:latin typeface="+mn-ea"/>
                <a:ea typeface="+mn-ea"/>
              </a:rPr>
              <a:t> … </a:t>
            </a:r>
            <a:r>
              <a:rPr kumimoji="0" lang="ko-KR" altLang="en-US" sz="1200" dirty="0">
                <a:latin typeface="+mn-ea"/>
                <a:ea typeface="+mn-ea"/>
              </a:rPr>
              <a:t>노란 스페이드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default … </a:t>
            </a:r>
            <a:r>
              <a:rPr kumimoji="0" lang="ko-KR" altLang="en-US" sz="1200" dirty="0">
                <a:latin typeface="+mn-ea"/>
                <a:ea typeface="+mn-ea"/>
              </a:rPr>
              <a:t>파란 세모</a:t>
            </a:r>
            <a:r>
              <a:rPr kumimoji="0" lang="en-US" altLang="ko-KR" sz="1200" dirty="0">
                <a:latin typeface="+mn-ea"/>
                <a:ea typeface="+mn-ea"/>
              </a:rPr>
              <a:t>  </a:t>
            </a:r>
          </a:p>
          <a:p>
            <a:pPr marL="268288" indent="-268288">
              <a:buFont typeface="Symbol" panose="05050102010706020507" pitchFamily="18" charset="2"/>
              <a:buChar char="Þ"/>
            </a:pPr>
            <a:endParaRPr kumimoji="0" lang="en-US" altLang="ko-KR" sz="1200" dirty="0">
              <a:latin typeface="+mn-ea"/>
              <a:ea typeface="+mn-ea"/>
            </a:endParaRPr>
          </a:p>
          <a:p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위쪽이</a:t>
            </a:r>
            <a:r>
              <a:rPr kumimoji="0" lang="en-US" altLang="ko-KR" sz="1200" dirty="0">
                <a:latin typeface="+mn-ea"/>
                <a:ea typeface="+mn-ea"/>
              </a:rPr>
              <a:t> </a:t>
            </a:r>
            <a:r>
              <a:rPr kumimoji="0" lang="ko-KR" altLang="en-US" sz="1200" dirty="0">
                <a:latin typeface="+mn-ea"/>
                <a:ea typeface="+mn-ea"/>
              </a:rPr>
              <a:t>필드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도형의 </a:t>
            </a:r>
            <a:r>
              <a:rPr kumimoji="0" lang="ko-KR" altLang="en-US" sz="1200" dirty="0" err="1">
                <a:latin typeface="+mn-ea"/>
                <a:ea typeface="+mn-ea"/>
              </a:rPr>
              <a:t>채움색</a:t>
            </a:r>
            <a:r>
              <a:rPr kumimoji="0" lang="ko-KR" altLang="en-US" sz="1200" dirty="0">
                <a:latin typeface="+mn-ea"/>
                <a:ea typeface="+mn-ea"/>
              </a:rPr>
              <a:t> 없음</a:t>
            </a:r>
            <a:r>
              <a:rPr kumimoji="0" lang="en-US" altLang="ko-KR" sz="1200" dirty="0">
                <a:latin typeface="+mn-ea"/>
                <a:ea typeface="+mn-ea"/>
              </a:rPr>
              <a:t>)</a:t>
            </a:r>
            <a:r>
              <a:rPr kumimoji="0" lang="ko-KR" altLang="en-US" sz="1200" dirty="0">
                <a:latin typeface="+mn-ea"/>
                <a:ea typeface="+mn-ea"/>
              </a:rPr>
              <a:t> 아래쪽이 </a:t>
            </a:r>
            <a:r>
              <a:rPr kumimoji="0" lang="ko-KR" altLang="en-US" sz="1200" dirty="0" err="1">
                <a:latin typeface="+mn-ea"/>
                <a:ea typeface="+mn-ea"/>
              </a:rPr>
              <a:t>메서드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도형의 </a:t>
            </a:r>
            <a:r>
              <a:rPr kumimoji="0" lang="ko-KR" altLang="en-US" sz="1200" dirty="0" err="1">
                <a:latin typeface="+mn-ea"/>
                <a:ea typeface="+mn-ea"/>
              </a:rPr>
              <a:t>채움색</a:t>
            </a:r>
            <a:r>
              <a:rPr kumimoji="0" lang="ko-KR" altLang="en-US" sz="1200" dirty="0">
                <a:latin typeface="+mn-ea"/>
                <a:ea typeface="+mn-ea"/>
              </a:rPr>
              <a:t> 있음</a:t>
            </a:r>
            <a:r>
              <a:rPr kumimoji="0" lang="en-US" altLang="ko-KR" sz="1200" dirty="0">
                <a:latin typeface="+mn-ea"/>
                <a:ea typeface="+mn-ea"/>
              </a:rPr>
              <a:t>) </a:t>
            </a:r>
          </a:p>
          <a:p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 err="1">
                <a:latin typeface="+mn-ea"/>
                <a:ea typeface="+mn-ea"/>
              </a:rPr>
              <a:t>생성자엔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en-US" altLang="ko-KR" sz="1200" dirty="0">
                <a:latin typeface="+mn-ea"/>
                <a:ea typeface="+mn-ea"/>
              </a:rPr>
              <a:t>C , </a:t>
            </a:r>
            <a:r>
              <a:rPr kumimoji="0" lang="ko-KR" altLang="en-US" sz="1200" dirty="0" err="1">
                <a:latin typeface="+mn-ea"/>
                <a:ea typeface="+mn-ea"/>
              </a:rPr>
              <a:t>추상메서드엔</a:t>
            </a:r>
            <a:r>
              <a:rPr kumimoji="0" lang="en-US" altLang="ko-KR" sz="1200" dirty="0">
                <a:latin typeface="+mn-ea"/>
                <a:ea typeface="+mn-ea"/>
              </a:rPr>
              <a:t> A </a:t>
            </a:r>
          </a:p>
          <a:p>
            <a:pPr marL="273050" indent="-273050"/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위의 표시방식은 </a:t>
            </a:r>
            <a:r>
              <a:rPr kumimoji="0" lang="ko-KR" altLang="en-US" sz="1200" dirty="0" err="1">
                <a:latin typeface="+mn-ea"/>
                <a:ea typeface="+mn-ea"/>
              </a:rPr>
              <a:t>사용툴에</a:t>
            </a:r>
            <a:r>
              <a:rPr kumimoji="0" lang="ko-KR" altLang="en-US" sz="1200" dirty="0">
                <a:latin typeface="+mn-ea"/>
                <a:ea typeface="+mn-ea"/>
              </a:rPr>
              <a:t> 따라 다를 수 있음</a:t>
            </a:r>
            <a:r>
              <a:rPr kumimoji="0" lang="en-US" altLang="ko-KR" sz="1200" dirty="0">
                <a:latin typeface="+mn-ea"/>
                <a:ea typeface="+mn-ea"/>
              </a:rPr>
              <a:t>.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682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8117" r="10223" b="4083"/>
          <a:stretch/>
        </p:blipFill>
        <p:spPr bwMode="auto">
          <a:xfrm>
            <a:off x="116632" y="611560"/>
            <a:ext cx="5937114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552" y="827584"/>
            <a:ext cx="6057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** </a:t>
            </a:r>
            <a:r>
              <a:rPr lang="en-US" altLang="ko-KR" sz="2000" dirty="0" err="1">
                <a:latin typeface="+mn-ea"/>
                <a:ea typeface="+mn-ea"/>
              </a:rPr>
              <a:t>saveImage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사용가능</a:t>
            </a:r>
            <a:r>
              <a:rPr lang="en-US" altLang="ko-KR" sz="2000" dirty="0">
                <a:latin typeface="+mn-ea"/>
                <a:ea typeface="+mn-ea"/>
              </a:rPr>
              <a:t/>
            </a:r>
            <a:br>
              <a:rPr lang="en-US" altLang="ko-KR" sz="2000" dirty="0">
                <a:latin typeface="+mn-ea"/>
                <a:ea typeface="+mn-ea"/>
              </a:rPr>
            </a:br>
            <a:r>
              <a:rPr lang="en-US" altLang="ko-KR" sz="1400" dirty="0">
                <a:latin typeface="+mn-ea"/>
                <a:ea typeface="+mn-ea"/>
              </a:rPr>
              <a:t>=&gt; Image </a:t>
            </a:r>
            <a:r>
              <a:rPr lang="ko-KR" altLang="en-US" sz="1400" dirty="0">
                <a:latin typeface="+mn-ea"/>
                <a:ea typeface="+mn-ea"/>
              </a:rPr>
              <a:t>관련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툴 이용 편집 가능</a:t>
            </a:r>
          </a:p>
        </p:txBody>
      </p:sp>
    </p:spTree>
    <p:extLst>
      <p:ext uri="{BB962C8B-B14F-4D97-AF65-F5344CB8AC3E}">
        <p14:creationId xmlns:p14="http://schemas.microsoft.com/office/powerpoint/2010/main" val="26345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Desktop\그린컴2기\새 폴더\aj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285" y="513966"/>
            <a:ext cx="5902325" cy="854075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116632" y="85654"/>
            <a:ext cx="2486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행위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dmin\Desktop\그린컴2기\새 폴더\aj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58" y="485805"/>
            <a:ext cx="5902325" cy="847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Desktop\그린컴2기\새 폴더\aj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60000">
            <a:off x="520156" y="387892"/>
            <a:ext cx="5788026" cy="851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Desktop\그린컴2기\새 폴더\aj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66" y="487590"/>
            <a:ext cx="5673726" cy="833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Desktop\그린컴2기\새 폴더\aj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482" y="475889"/>
            <a:ext cx="5578476" cy="8402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Desktop\그린컴2기\새 폴더\aj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66" y="475889"/>
            <a:ext cx="5741988" cy="8402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Desktop\그린컴2기\새 폴더\aj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812" y="456249"/>
            <a:ext cx="5554663" cy="833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Desktop\그린컴2기\새 폴더\aj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590" y="428596"/>
            <a:ext cx="5578476" cy="8358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85" t="35377" r="6578" b="9057"/>
          <a:stretch/>
        </p:blipFill>
        <p:spPr>
          <a:xfrm>
            <a:off x="1412776" y="5445498"/>
            <a:ext cx="5040561" cy="27363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271" y="107504"/>
            <a:ext cx="6715125" cy="88370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latin typeface="+mn-ea"/>
                <a:ea typeface="+mn-ea"/>
              </a:rPr>
              <a:t>***  UI </a:t>
            </a:r>
            <a:r>
              <a:rPr kumimoji="0" lang="ko-KR" altLang="en-US" sz="1400" dirty="0">
                <a:latin typeface="+mn-ea"/>
                <a:ea typeface="+mn-ea"/>
              </a:rPr>
              <a:t>요구사항 확인하기</a:t>
            </a:r>
            <a:r>
              <a:rPr kumimoji="0" lang="en-US" altLang="ko-KR" sz="1400" dirty="0">
                <a:latin typeface="+mn-ea"/>
                <a:ea typeface="+mn-ea"/>
              </a:rPr>
              <a:t> </a:t>
            </a:r>
            <a:endParaRPr kumimoji="0" lang="en-US" altLang="ko-KR" sz="1200" dirty="0" smtClean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UML (Unified Modeling Language : </a:t>
            </a:r>
            <a:r>
              <a:rPr kumimoji="0" lang="ko-KR" altLang="en-US" sz="1200" dirty="0" smtClean="0">
                <a:latin typeface="+mn-ea"/>
                <a:ea typeface="+mn-ea"/>
              </a:rPr>
              <a:t>통합 모델링 언어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1.1 </a:t>
            </a:r>
            <a:r>
              <a:rPr kumimoji="0" lang="ko-KR" altLang="en-US" sz="1100" dirty="0" smtClean="0">
                <a:latin typeface="+mn-ea"/>
                <a:ea typeface="+mn-ea"/>
              </a:rPr>
              <a:t>정의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ko-KR" altLang="en-US" sz="1100" dirty="0" smtClean="0">
                <a:latin typeface="+mn-ea"/>
                <a:ea typeface="+mn-ea"/>
              </a:rPr>
              <a:t>소프트웨어를 개발할 때 요구사항의 정의</a:t>
            </a:r>
            <a:r>
              <a:rPr kumimoji="0" lang="en-US" altLang="ko-KR" sz="1100" dirty="0" smtClean="0">
                <a:latin typeface="+mn-ea"/>
                <a:ea typeface="+mn-ea"/>
              </a:rPr>
              <a:t>, </a:t>
            </a:r>
            <a:r>
              <a:rPr kumimoji="0" lang="ko-KR" altLang="en-US" sz="1100" dirty="0" smtClean="0">
                <a:latin typeface="+mn-ea"/>
                <a:ea typeface="+mn-ea"/>
              </a:rPr>
              <a:t>분석</a:t>
            </a:r>
            <a:r>
              <a:rPr kumimoji="0" lang="en-US" altLang="ko-KR" sz="1100" dirty="0" smtClean="0">
                <a:latin typeface="+mn-ea"/>
                <a:ea typeface="+mn-ea"/>
              </a:rPr>
              <a:t>, </a:t>
            </a:r>
            <a:r>
              <a:rPr kumimoji="0" lang="ko-KR" altLang="en-US" sz="1100" dirty="0" smtClean="0">
                <a:latin typeface="+mn-ea"/>
                <a:ea typeface="+mn-ea"/>
              </a:rPr>
              <a:t>설계</a:t>
            </a:r>
            <a:r>
              <a:rPr kumimoji="0" lang="en-US" altLang="ko-KR" sz="1100" dirty="0" smtClean="0">
                <a:latin typeface="+mn-ea"/>
                <a:ea typeface="+mn-ea"/>
              </a:rPr>
              <a:t>, </a:t>
            </a:r>
            <a:r>
              <a:rPr kumimoji="0" lang="ko-KR" altLang="en-US" sz="1100" dirty="0" smtClean="0">
                <a:latin typeface="+mn-ea"/>
                <a:ea typeface="+mn-ea"/>
              </a:rPr>
              <a:t>단계의 결과물을 작성 할 때 사용되는 표준적인 표현법</a:t>
            </a:r>
            <a:r>
              <a:rPr kumimoji="0" lang="en-US" altLang="ko-KR" sz="1100" dirty="0" smtClean="0">
                <a:latin typeface="+mn-ea"/>
                <a:ea typeface="+mn-ea"/>
              </a:rPr>
              <a:t>.  </a:t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1997</a:t>
            </a:r>
            <a:r>
              <a:rPr kumimoji="0" lang="ko-KR" altLang="en-US" sz="1100" dirty="0" smtClean="0">
                <a:latin typeface="+mn-ea"/>
                <a:ea typeface="+mn-ea"/>
              </a:rPr>
              <a:t>년 </a:t>
            </a:r>
            <a:r>
              <a:rPr kumimoji="0" lang="en-US" altLang="ko-KR" sz="1100" dirty="0" smtClean="0">
                <a:latin typeface="+mn-ea"/>
                <a:ea typeface="+mn-ea"/>
              </a:rPr>
              <a:t>OMG</a:t>
            </a:r>
            <a:r>
              <a:rPr kumimoji="0" lang="ko-KR" altLang="en-US" sz="1100" dirty="0" smtClean="0">
                <a:latin typeface="+mn-ea"/>
                <a:ea typeface="+mn-ea"/>
              </a:rPr>
              <a:t>에서 표준으로 채택한 통합 모델링 언어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b="1" dirty="0">
                <a:solidFill>
                  <a:srgbClr val="0000FF"/>
                </a:solidFill>
                <a:latin typeface="+mn-ea"/>
              </a:rPr>
              <a:t>OMG </a:t>
            </a:r>
            <a:r>
              <a:rPr kumimoji="0" lang="en-US" altLang="ko-KR" sz="1100" b="1" dirty="0" smtClean="0">
                <a:solidFill>
                  <a:srgbClr val="0000FF"/>
                </a:solidFill>
                <a:latin typeface="+mn-ea"/>
              </a:rPr>
              <a:t>:  </a:t>
            </a:r>
            <a:r>
              <a:rPr kumimoji="0" lang="ko-KR" altLang="en-US" sz="1100" b="1" dirty="0" smtClean="0">
                <a:solidFill>
                  <a:srgbClr val="0000FF"/>
                </a:solidFill>
                <a:latin typeface="+mn-ea"/>
                <a:ea typeface="+mn-ea"/>
              </a:rPr>
              <a:t>객체관리그룹</a:t>
            </a:r>
            <a:r>
              <a:rPr kumimoji="0"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_Object </a:t>
            </a:r>
            <a:r>
              <a:rPr kumimoji="0" lang="en-US" altLang="ko-KR" sz="1100" b="1" dirty="0">
                <a:solidFill>
                  <a:srgbClr val="0000FF"/>
                </a:solidFill>
                <a:latin typeface="+mn-ea"/>
                <a:ea typeface="+mn-ea"/>
              </a:rPr>
              <a:t>Management </a:t>
            </a:r>
            <a:r>
              <a:rPr kumimoji="0"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Group ( </a:t>
            </a:r>
            <a:r>
              <a:rPr kumimoji="0" lang="ko-KR" altLang="en-US" sz="1100" b="1" dirty="0" smtClean="0">
                <a:solidFill>
                  <a:srgbClr val="0000FF"/>
                </a:solidFill>
                <a:latin typeface="+mn-ea"/>
                <a:ea typeface="+mn-ea"/>
              </a:rPr>
              <a:t>다음 </a:t>
            </a:r>
            <a:r>
              <a:rPr kumimoji="0"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page </a:t>
            </a:r>
            <a:r>
              <a:rPr kumimoji="0" lang="ko-KR" altLang="en-US" sz="1100" b="1" dirty="0" smtClean="0">
                <a:solidFill>
                  <a:srgbClr val="0000FF"/>
                </a:solidFill>
                <a:latin typeface="+mn-ea"/>
                <a:ea typeface="+mn-ea"/>
              </a:rPr>
              <a:t>참고 </a:t>
            </a:r>
            <a:r>
              <a:rPr kumimoji="0"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kumimoji="0" lang="ko-KR" altLang="en-US" sz="1100" dirty="0" smtClean="0">
                <a:latin typeface="+mn-ea"/>
                <a:ea typeface="+mn-ea"/>
              </a:rPr>
              <a:t/>
            </a:r>
            <a:br>
              <a:rPr kumimoji="0" lang="ko-KR" altLang="en-US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1.2 </a:t>
            </a:r>
            <a:r>
              <a:rPr kumimoji="0" lang="ko-KR" altLang="en-US" sz="1100" dirty="0" smtClean="0">
                <a:latin typeface="+mn-ea"/>
                <a:ea typeface="+mn-ea"/>
              </a:rPr>
              <a:t>구성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1) </a:t>
            </a:r>
            <a:r>
              <a:rPr kumimoji="0" lang="ko-KR" altLang="en-US" sz="1100" dirty="0" smtClean="0">
                <a:latin typeface="+mn-ea"/>
                <a:ea typeface="+mn-ea"/>
              </a:rPr>
              <a:t>구조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b="1" dirty="0" smtClean="0">
                <a:latin typeface="+mn-ea"/>
                <a:ea typeface="+mn-ea"/>
              </a:rPr>
              <a:t>클래스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객체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패키지 다이어그램</a:t>
            </a:r>
            <a:r>
              <a:rPr kumimoji="0" lang="en-US" altLang="ko-KR" sz="1100" b="1" dirty="0" smtClean="0">
                <a:latin typeface="+mn-ea"/>
                <a:ea typeface="+mn-ea"/>
              </a:rPr>
              <a:t>	       -&gt; </a:t>
            </a:r>
            <a:r>
              <a:rPr kumimoji="0" lang="ko-KR" altLang="en-US" sz="1100" b="1" dirty="0" smtClean="0">
                <a:latin typeface="+mn-ea"/>
                <a:ea typeface="+mn-ea"/>
              </a:rPr>
              <a:t>논리적 수준</a:t>
            </a:r>
            <a:r>
              <a:rPr kumimoji="0" lang="en-US" altLang="ko-KR" sz="1100" b="1" dirty="0" smtClean="0">
                <a:latin typeface="+mn-ea"/>
                <a:ea typeface="+mn-ea"/>
              </a:rPr>
              <a:t>	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컴포넌트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err="1" smtClean="0">
                <a:latin typeface="+mn-ea"/>
                <a:ea typeface="+mn-ea"/>
              </a:rPr>
              <a:t>복합구조</a:t>
            </a:r>
            <a:r>
              <a:rPr kumimoji="0" lang="ko-KR" altLang="en-US" sz="1100" dirty="0" smtClean="0">
                <a:latin typeface="+mn-ea"/>
                <a:ea typeface="+mn-ea"/>
              </a:rPr>
              <a:t>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배치 다이어그램         </a:t>
            </a:r>
            <a:r>
              <a:rPr kumimoji="0" lang="en-US" altLang="ko-KR" sz="1100" b="1" dirty="0" smtClean="0">
                <a:latin typeface="+mn-ea"/>
                <a:ea typeface="+mn-ea"/>
              </a:rPr>
              <a:t>-----&gt; </a:t>
            </a:r>
            <a:r>
              <a:rPr kumimoji="0" lang="ko-KR" altLang="en-US" sz="1100" b="1" dirty="0" smtClean="0">
                <a:latin typeface="+mn-ea"/>
                <a:ea typeface="+mn-ea"/>
              </a:rPr>
              <a:t>물리적 수준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2) </a:t>
            </a:r>
            <a:r>
              <a:rPr kumimoji="0" lang="ko-KR" altLang="en-US" sz="1100" dirty="0" smtClean="0">
                <a:latin typeface="+mn-ea"/>
                <a:ea typeface="+mn-ea"/>
              </a:rPr>
              <a:t>행위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b="1" dirty="0" err="1" smtClean="0">
                <a:latin typeface="+mn-ea"/>
                <a:ea typeface="+mn-ea"/>
              </a:rPr>
              <a:t>유스</a:t>
            </a:r>
            <a:r>
              <a:rPr kumimoji="0" lang="ko-KR" altLang="en-US" sz="1100" b="1" dirty="0" smtClean="0">
                <a:latin typeface="+mn-ea"/>
                <a:ea typeface="+mn-ea"/>
              </a:rPr>
              <a:t> 케이스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상태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b="1" dirty="0" smtClean="0">
                <a:latin typeface="+mn-ea"/>
                <a:ea typeface="+mn-ea"/>
              </a:rPr>
              <a:t>활동 다이어그램</a:t>
            </a:r>
            <a:r>
              <a:rPr kumimoji="0" lang="en-US" altLang="ko-KR" sz="1100" b="1" dirty="0" smtClean="0">
                <a:latin typeface="+mn-ea"/>
                <a:ea typeface="+mn-ea"/>
              </a:rPr>
              <a:t/>
            </a:r>
            <a:br>
              <a:rPr kumimoji="0" lang="en-US" altLang="ko-KR" sz="1100" b="1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시퀀스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통신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상호작용개요 다이어그램</a:t>
            </a:r>
            <a:r>
              <a:rPr kumimoji="0" lang="en-US" altLang="ko-KR" sz="1100" dirty="0" smtClean="0">
                <a:latin typeface="+mn-ea"/>
                <a:ea typeface="+mn-ea"/>
              </a:rPr>
              <a:t/>
            </a:r>
            <a:br>
              <a:rPr kumimoji="0" lang="en-US" altLang="ko-KR" sz="1100" dirty="0" smtClean="0">
                <a:latin typeface="+mn-ea"/>
                <a:ea typeface="+mn-ea"/>
              </a:rPr>
            </a:br>
            <a:r>
              <a:rPr kumimoji="0" lang="en-US" altLang="ko-KR" sz="1100" dirty="0" smtClean="0">
                <a:latin typeface="+mn-ea"/>
                <a:ea typeface="+mn-ea"/>
              </a:rPr>
              <a:t>   . </a:t>
            </a:r>
            <a:r>
              <a:rPr kumimoji="0" lang="ko-KR" altLang="en-US" sz="1100" dirty="0" smtClean="0">
                <a:latin typeface="+mn-ea"/>
                <a:ea typeface="+mn-ea"/>
              </a:rPr>
              <a:t>타이밍 다이어그램</a:t>
            </a:r>
            <a:endParaRPr kumimoji="0" lang="en-US" altLang="ko-KR" sz="1100" dirty="0" smtClean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kumimoji="0" lang="en-US" altLang="ko-KR" sz="11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kumimoji="0" lang="en-US" altLang="ko-KR" sz="1100" dirty="0">
                <a:latin typeface="+mn-ea"/>
                <a:ea typeface="+mn-ea"/>
              </a:rPr>
              <a:t>*** UML </a:t>
            </a:r>
            <a:r>
              <a:rPr kumimoji="0" lang="ko-KR" altLang="en-US" sz="1100" dirty="0">
                <a:latin typeface="+mn-ea"/>
                <a:ea typeface="+mn-ea"/>
              </a:rPr>
              <a:t>작성 툴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=&gt; http://www.egovframe.go.kr/wiki/doku.php?id=egovframework:dev2:imp:editor:uml_editor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984375" y="2494897"/>
            <a:ext cx="2374900" cy="3070225"/>
            <a:chOff x="1984375" y="2095500"/>
            <a:chExt cx="2374900" cy="3070225"/>
          </a:xfrm>
        </p:grpSpPr>
        <p:sp>
          <p:nvSpPr>
            <p:cNvPr id="3" name="오른쪽 대괄호 2"/>
            <p:cNvSpPr/>
            <p:nvPr/>
          </p:nvSpPr>
          <p:spPr>
            <a:xfrm>
              <a:off x="1984375" y="2095500"/>
              <a:ext cx="142875" cy="10001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오른쪽 대괄호 4"/>
            <p:cNvSpPr/>
            <p:nvPr/>
          </p:nvSpPr>
          <p:spPr>
            <a:xfrm>
              <a:off x="2049463" y="3659188"/>
              <a:ext cx="142875" cy="357187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12975" y="3667125"/>
              <a:ext cx="1285875" cy="2619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100" b="1" dirty="0">
                  <a:latin typeface="+mn-ea"/>
                  <a:ea typeface="+mn-ea"/>
                </a:rPr>
                <a:t>-&gt; </a:t>
              </a:r>
              <a:r>
                <a:rPr lang="ko-KR" altLang="en-US" sz="1100" b="1" dirty="0">
                  <a:latin typeface="+mn-ea"/>
                  <a:ea typeface="+mn-ea"/>
                </a:rPr>
                <a:t>시스템의 행위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98688" y="4159250"/>
              <a:ext cx="2016125" cy="2619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100" b="1" dirty="0">
                  <a:latin typeface="+mn-ea"/>
                  <a:ea typeface="+mn-ea"/>
                </a:rPr>
                <a:t>-&gt; </a:t>
              </a:r>
              <a:r>
                <a:rPr lang="ko-KR" altLang="en-US" sz="1100" b="1" dirty="0">
                  <a:latin typeface="+mn-ea"/>
                  <a:ea typeface="+mn-ea"/>
                </a:rPr>
                <a:t>개별 구성 요소의 행위</a:t>
              </a:r>
            </a:p>
          </p:txBody>
        </p:sp>
        <p:sp>
          <p:nvSpPr>
            <p:cNvPr id="9" name="오른쪽 대괄호 8"/>
            <p:cNvSpPr/>
            <p:nvPr/>
          </p:nvSpPr>
          <p:spPr>
            <a:xfrm>
              <a:off x="2054225" y="4111625"/>
              <a:ext cx="142875" cy="35718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43150" y="4691063"/>
              <a:ext cx="2016125" cy="2603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100" b="1" dirty="0">
                  <a:latin typeface="+mn-ea"/>
                  <a:ea typeface="+mn-ea"/>
                </a:rPr>
                <a:t>-&gt; </a:t>
              </a:r>
              <a:r>
                <a:rPr lang="ko-KR" altLang="en-US" sz="1100" b="1" dirty="0">
                  <a:latin typeface="+mn-ea"/>
                  <a:ea typeface="+mn-ea"/>
                </a:rPr>
                <a:t>구성 요소간의 상호작용</a:t>
              </a:r>
            </a:p>
          </p:txBody>
        </p:sp>
        <p:sp>
          <p:nvSpPr>
            <p:cNvPr id="11" name="오른쪽 대괄호 10"/>
            <p:cNvSpPr/>
            <p:nvPr/>
          </p:nvSpPr>
          <p:spPr>
            <a:xfrm>
              <a:off x="2174875" y="4594225"/>
              <a:ext cx="142875" cy="571500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40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Desktop\그린컴2기\새 폴더\aj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535" y="581054"/>
            <a:ext cx="5508625" cy="833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Desktop\그린컴2기\새 폴더\aj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74" y="457229"/>
            <a:ext cx="5600700" cy="8358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2656" y="222697"/>
            <a:ext cx="6172200" cy="892919"/>
          </a:xfrm>
        </p:spPr>
        <p:txBody>
          <a:bodyPr/>
          <a:lstStyle/>
          <a:p>
            <a:r>
              <a:rPr lang="en-US" altLang="ko-KR" b="1" dirty="0" smtClean="0"/>
              <a:t>OMG </a:t>
            </a:r>
            <a:r>
              <a:rPr lang="en-US" altLang="ko-KR" sz="1800" b="1" dirty="0" smtClean="0"/>
              <a:t>[ </a:t>
            </a:r>
            <a:r>
              <a:rPr lang="en-US" altLang="ko-KR" sz="1800" b="1" dirty="0"/>
              <a:t>O</a:t>
            </a:r>
            <a:r>
              <a:rPr lang="en-US" altLang="ko-KR" sz="1800" b="1" dirty="0" smtClean="0"/>
              <a:t>bject Management Group ]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569" y="1230650"/>
            <a:ext cx="6552728" cy="1800200"/>
          </a:xfrm>
        </p:spPr>
        <p:txBody>
          <a:bodyPr/>
          <a:lstStyle/>
          <a:p>
            <a:pPr marL="185738" indent="-185738"/>
            <a:r>
              <a:rPr lang="en-US" altLang="ko-KR" sz="1400" dirty="0" smtClean="0">
                <a:latin typeface="+mn-ea"/>
              </a:rPr>
              <a:t>SW/HW </a:t>
            </a:r>
            <a:r>
              <a:rPr lang="ko-KR" altLang="en-US" sz="1400" dirty="0" smtClean="0">
                <a:latin typeface="+mn-ea"/>
              </a:rPr>
              <a:t>공급업자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개발자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이용자들의 </a:t>
            </a:r>
            <a:r>
              <a:rPr lang="ko-KR" altLang="en-US" sz="1400" dirty="0" smtClean="0">
                <a:latin typeface="+mn-ea"/>
              </a:rPr>
              <a:t>비영리 컨소시엄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185738" indent="-185738"/>
            <a:r>
              <a:rPr lang="ko-KR" altLang="en-US" sz="1400" dirty="0" smtClean="0">
                <a:latin typeface="+mn-ea"/>
              </a:rPr>
              <a:t>애플리케이션에서 객체중심기술 </a:t>
            </a:r>
            <a:r>
              <a:rPr lang="ko-KR" altLang="en-US" sz="1400" dirty="0" err="1" smtClean="0">
                <a:latin typeface="+mn-ea"/>
              </a:rPr>
              <a:t>사용진흥을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목적으로 </a:t>
            </a:r>
            <a:r>
              <a:rPr lang="en-US" altLang="ko-KR" sz="1400" dirty="0">
                <a:latin typeface="+mn-ea"/>
              </a:rPr>
              <a:t>1989</a:t>
            </a:r>
            <a:r>
              <a:rPr lang="ko-KR" altLang="en-US" sz="1400" dirty="0">
                <a:latin typeface="+mn-ea"/>
              </a:rPr>
              <a:t>년에 </a:t>
            </a:r>
            <a:r>
              <a:rPr lang="ko-KR" altLang="en-US" sz="1400" dirty="0" smtClean="0">
                <a:latin typeface="+mn-ea"/>
              </a:rPr>
              <a:t>설립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185738" indent="-185738"/>
            <a:r>
              <a:rPr lang="ko-KR" altLang="en-US" sz="1400" dirty="0">
                <a:latin typeface="+mn-ea"/>
              </a:rPr>
              <a:t>이종의 컴퓨터 환경 사이의 객체 지향 상호운영성을 증진하기 위한 컴퓨터 산업 </a:t>
            </a:r>
            <a:r>
              <a:rPr lang="ko-KR" altLang="en-US" sz="1400" dirty="0" smtClean="0">
                <a:latin typeface="+mn-ea"/>
              </a:rPr>
              <a:t>협력체이며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이러한 문제의 </a:t>
            </a:r>
            <a:r>
              <a:rPr lang="ko-KR" altLang="en-US" sz="1400" dirty="0" smtClean="0">
                <a:latin typeface="+mn-ea"/>
              </a:rPr>
              <a:t>다양한 국면을 </a:t>
            </a:r>
            <a:r>
              <a:rPr lang="ko-KR" altLang="en-US" sz="1400" dirty="0">
                <a:latin typeface="+mn-ea"/>
              </a:rPr>
              <a:t>설명하는 </a:t>
            </a:r>
            <a:r>
              <a:rPr lang="ko-KR" altLang="en-US" sz="1400" dirty="0" err="1">
                <a:latin typeface="+mn-ea"/>
              </a:rPr>
              <a:t>사양서들을</a:t>
            </a:r>
            <a:r>
              <a:rPr lang="ko-KR" altLang="en-US" sz="1400" dirty="0">
                <a:latin typeface="+mn-ea"/>
              </a:rPr>
              <a:t> 개발하는 </a:t>
            </a:r>
            <a:r>
              <a:rPr lang="ko-KR" altLang="en-US" sz="1400" dirty="0" smtClean="0">
                <a:latin typeface="+mn-ea"/>
              </a:rPr>
              <a:t>일을 </a:t>
            </a:r>
            <a:r>
              <a:rPr lang="ko-KR" altLang="en-US" sz="1400" dirty="0">
                <a:latin typeface="+mn-ea"/>
              </a:rPr>
              <a:t>계속하고 </a:t>
            </a:r>
            <a:r>
              <a:rPr lang="ko-KR" altLang="en-US" sz="1400" dirty="0" smtClean="0">
                <a:latin typeface="+mn-ea"/>
              </a:rPr>
              <a:t>있고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이중 </a:t>
            </a:r>
            <a:r>
              <a:rPr lang="ko-KR" altLang="en-US" sz="1400" dirty="0">
                <a:latin typeface="+mn-ea"/>
              </a:rPr>
              <a:t>가장 </a:t>
            </a:r>
            <a:r>
              <a:rPr lang="ko-KR" altLang="en-US" sz="1400" dirty="0" smtClean="0">
                <a:latin typeface="+mn-ea"/>
              </a:rPr>
              <a:t>대중적인것이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b="1" dirty="0" smtClean="0">
                <a:latin typeface="+mn-ea"/>
              </a:rPr>
              <a:t>CORBA(Common </a:t>
            </a:r>
            <a:r>
              <a:rPr lang="en-US" altLang="ko-KR" sz="1400" b="1" dirty="0">
                <a:latin typeface="+mn-ea"/>
              </a:rPr>
              <a:t>Object Request Broker Architecture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185738" indent="-185738"/>
            <a:r>
              <a:rPr lang="en-US" altLang="ko-KR" sz="1400" dirty="0" smtClean="0">
                <a:latin typeface="+mn-ea"/>
              </a:rPr>
              <a:t>CORBA </a:t>
            </a:r>
            <a:r>
              <a:rPr lang="ko-KR" altLang="en-US" sz="1400" dirty="0">
                <a:latin typeface="+mn-ea"/>
              </a:rPr>
              <a:t>소프트웨어 호환 표준을 운영한다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021" t="22120" r="14098" b="2818"/>
          <a:stretch/>
        </p:blipFill>
        <p:spPr>
          <a:xfrm>
            <a:off x="790464" y="3347864"/>
            <a:ext cx="525658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4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546" y="542156"/>
            <a:ext cx="6664325" cy="25904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>
                <a:latin typeface="+mn-ea"/>
                <a:ea typeface="+mn-ea"/>
              </a:rPr>
              <a:t>클래스 다이어그램 </a:t>
            </a:r>
            <a:r>
              <a:rPr lang="en-US" altLang="ko-KR" sz="1400" dirty="0">
                <a:latin typeface="+mn-ea"/>
                <a:ea typeface="+mn-ea"/>
              </a:rPr>
              <a:t>[Class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=&gt; </a:t>
            </a:r>
            <a:r>
              <a:rPr lang="ko-KR" altLang="en-US" sz="1200" b="1" dirty="0">
                <a:latin typeface="+mn-ea"/>
                <a:ea typeface="+mn-ea"/>
              </a:rPr>
              <a:t>객체지향형 시스템 설계에서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ko-KR" altLang="en-US" sz="1200" b="1" dirty="0">
                <a:latin typeface="+mn-ea"/>
                <a:ea typeface="+mn-ea"/>
              </a:rPr>
              <a:t>시스템의 논리 설계를 위한 클래스들의 존재와 그들의 관계를 도식으로 정의한 것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r>
              <a:rPr lang="ko-KR" altLang="en-US" sz="1200" dirty="0">
                <a:latin typeface="+mn-ea"/>
                <a:ea typeface="+mn-ea"/>
              </a:rPr>
              <a:t>으로 </a:t>
            </a:r>
            <a:r>
              <a:rPr kumimoji="0" lang="ko-KR" altLang="en-US" sz="1200" dirty="0">
                <a:latin typeface="+mn-ea"/>
                <a:ea typeface="+mn-ea"/>
              </a:rPr>
              <a:t>다른 </a:t>
            </a:r>
            <a:r>
              <a:rPr kumimoji="0" lang="ko-KR" altLang="en-US" sz="1200" dirty="0" err="1">
                <a:latin typeface="+mn-ea"/>
                <a:ea typeface="+mn-ea"/>
              </a:rPr>
              <a:t>엔터티들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사람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제품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데이터</a:t>
            </a:r>
            <a:r>
              <a:rPr kumimoji="0" lang="en-US" altLang="ko-KR" sz="1200" dirty="0">
                <a:latin typeface="+mn-ea"/>
                <a:ea typeface="+mn-ea"/>
              </a:rPr>
              <a:t>)</a:t>
            </a:r>
            <a:r>
              <a:rPr kumimoji="0" lang="ko-KR" altLang="en-US" sz="1200" dirty="0">
                <a:latin typeface="+mn-ea"/>
                <a:ea typeface="+mn-ea"/>
              </a:rPr>
              <a:t>이 서로 어떻게 관계를 맺고 있는지를 표현한다</a:t>
            </a:r>
            <a:r>
              <a:rPr kumimoji="0" lang="en-US" altLang="ko-KR" sz="1200" dirty="0">
                <a:latin typeface="+mn-ea"/>
                <a:ea typeface="+mn-ea"/>
              </a:rPr>
              <a:t>. 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dirty="0">
                <a:latin typeface="+mn-ea"/>
                <a:ea typeface="+mn-ea"/>
              </a:rPr>
              <a:t>즉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시스템의 정적 구조라고 할 수 있으며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동일하게 소프트웨어의 정적인 구조를 보여주며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주로 프로그래머들이 다루는 구현 클래스들과 그들 사이의 관계를 보여줌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br>
              <a:rPr kumimoji="0"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</a:br>
            <a:endParaRPr kumimoji="0" lang="en-US" altLang="ko-KR" sz="12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latin typeface="+mn-ea"/>
                <a:ea typeface="+mn-ea"/>
              </a:rPr>
              <a:t>=&gt; UML </a:t>
            </a:r>
            <a:r>
              <a:rPr kumimoji="0" lang="ko-KR" altLang="en-US" sz="1200" b="1" dirty="0" smtClean="0">
                <a:latin typeface="+mn-ea"/>
                <a:ea typeface="+mn-ea"/>
              </a:rPr>
              <a:t>의 예</a:t>
            </a:r>
            <a:endParaRPr kumimoji="0" lang="en-US" altLang="ko-KR" sz="1200" b="1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54"/>
          <a:stretch/>
        </p:blipFill>
        <p:spPr bwMode="auto">
          <a:xfrm>
            <a:off x="1745783" y="3132609"/>
            <a:ext cx="3371850" cy="30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63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546" y="902196"/>
            <a:ext cx="6641821" cy="489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>
                <a:latin typeface="+mn-ea"/>
                <a:ea typeface="+mn-ea"/>
              </a:rPr>
              <a:t>클래스 다이어그램 </a:t>
            </a:r>
            <a:r>
              <a:rPr lang="en-US" altLang="ko-KR" sz="1400" dirty="0">
                <a:latin typeface="+mn-ea"/>
                <a:ea typeface="+mn-ea"/>
              </a:rPr>
              <a:t>[Class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latin typeface="+mn-ea"/>
                <a:ea typeface="+mn-ea"/>
              </a:rPr>
              <a:t>1</a:t>
            </a:r>
            <a:r>
              <a:rPr kumimoji="0" lang="en-US" altLang="ko-KR" sz="1200" b="1" dirty="0">
                <a:latin typeface="+mn-ea"/>
                <a:ea typeface="+mn-ea"/>
              </a:rPr>
              <a:t>) </a:t>
            </a:r>
            <a:r>
              <a:rPr kumimoji="0" lang="ko-KR" altLang="en-US" sz="1200" b="1" dirty="0">
                <a:latin typeface="+mn-ea"/>
                <a:ea typeface="+mn-ea"/>
              </a:rPr>
              <a:t>클래스 내용</a:t>
            </a:r>
            <a:r>
              <a:rPr kumimoji="0" lang="en-US" altLang="ko-KR" sz="1200" b="1" dirty="0">
                <a:latin typeface="+mn-ea"/>
                <a:ea typeface="+mn-ea"/>
              </a:rPr>
              <a:t/>
            </a:r>
            <a:br>
              <a:rPr kumimoji="0" lang="en-US" altLang="ko-KR" sz="1200" b="1" dirty="0">
                <a:latin typeface="+mn-ea"/>
                <a:ea typeface="+mn-ea"/>
              </a:rPr>
            </a:br>
            <a:endParaRPr kumimoji="0" lang="en-US" altLang="ko-KR" sz="1200" b="1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클래스의 내용에는 </a:t>
            </a:r>
            <a:r>
              <a:rPr kumimoji="0" lang="ko-KR" altLang="en-US" sz="1200" dirty="0" err="1">
                <a:latin typeface="+mn-ea"/>
                <a:ea typeface="+mn-ea"/>
              </a:rPr>
              <a:t>클래스명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속성 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필드</a:t>
            </a:r>
            <a:r>
              <a:rPr kumimoji="0" lang="en-US" altLang="ko-KR" sz="1200" dirty="0">
                <a:latin typeface="+mn-ea"/>
                <a:ea typeface="+mn-ea"/>
              </a:rPr>
              <a:t>), 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ko-KR" altLang="en-US" sz="1200" dirty="0">
                <a:latin typeface="+mn-ea"/>
                <a:ea typeface="+mn-ea"/>
              </a:rPr>
              <a:t>함수 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ko-KR" altLang="en-US" sz="1200" dirty="0" err="1">
                <a:latin typeface="+mn-ea"/>
                <a:ea typeface="+mn-ea"/>
              </a:rPr>
              <a:t>메서드명과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 err="1">
                <a:latin typeface="+mn-ea"/>
                <a:ea typeface="+mn-ea"/>
              </a:rPr>
              <a:t>메서드의</a:t>
            </a:r>
            <a:r>
              <a:rPr kumimoji="0" lang="ko-KR" altLang="en-US" sz="1200" dirty="0">
                <a:latin typeface="+mn-ea"/>
                <a:ea typeface="+mn-ea"/>
              </a:rPr>
              <a:t> 접근 </a:t>
            </a:r>
            <a:r>
              <a:rPr kumimoji="0" lang="ko-KR" altLang="en-US" sz="1200" dirty="0" err="1">
                <a:latin typeface="+mn-ea"/>
                <a:ea typeface="+mn-ea"/>
              </a:rPr>
              <a:t>제한자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 err="1">
                <a:latin typeface="+mn-ea"/>
                <a:ea typeface="+mn-ea"/>
              </a:rPr>
              <a:t>필드명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데이터타입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매개변수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리턴 타입 등</a:t>
            </a:r>
            <a:r>
              <a:rPr kumimoji="0" lang="en-US" altLang="ko-KR" sz="1200" dirty="0">
                <a:latin typeface="+mn-ea"/>
                <a:ea typeface="+mn-ea"/>
              </a:rPr>
              <a:t>) </a:t>
            </a:r>
            <a:r>
              <a:rPr kumimoji="0" lang="ko-KR" altLang="en-US" sz="1200" dirty="0">
                <a:latin typeface="+mn-ea"/>
                <a:ea typeface="+mn-ea"/>
              </a:rPr>
              <a:t>을 나타낼 수 있습니다</a:t>
            </a:r>
            <a:r>
              <a:rPr kumimoji="0" lang="en-US" altLang="ko-KR" sz="1200" dirty="0">
                <a:latin typeface="+mn-ea"/>
                <a:ea typeface="+mn-ea"/>
              </a:rPr>
              <a:t>.</a:t>
            </a: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위 외에 </a:t>
            </a:r>
            <a:r>
              <a:rPr lang="ko-KR" altLang="en-US" sz="1200" dirty="0">
                <a:latin typeface="+mn-ea"/>
                <a:ea typeface="+mn-ea"/>
              </a:rPr>
              <a:t>스테레오 타입 이 있으며 스테레오 타입이란 </a:t>
            </a:r>
            <a:r>
              <a:rPr lang="en-US" altLang="ko-KR" sz="1200" dirty="0">
                <a:latin typeface="+mn-ea"/>
                <a:ea typeface="+mn-ea"/>
              </a:rPr>
              <a:t>UML</a:t>
            </a:r>
            <a:r>
              <a:rPr lang="ko-KR" altLang="en-US" sz="1200" dirty="0">
                <a:latin typeface="+mn-ea"/>
                <a:ea typeface="+mn-ea"/>
              </a:rPr>
              <a:t>에서 제공하는 기본 요소 외에 추가적인 확장 요소로서 </a:t>
            </a:r>
            <a:r>
              <a:rPr lang="en-US" altLang="ko-KR" sz="1200" dirty="0">
                <a:latin typeface="+mn-ea"/>
                <a:ea typeface="+mn-ea"/>
              </a:rPr>
              <a:t>&lt;&lt;&gt;&gt; </a:t>
            </a:r>
            <a:r>
              <a:rPr lang="ko-KR" altLang="en-US" sz="1200" dirty="0">
                <a:latin typeface="+mn-ea"/>
                <a:ea typeface="+mn-ea"/>
              </a:rPr>
              <a:t>사이에 적어주며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interface, abstract, enumeration, utility </a:t>
            </a:r>
            <a:r>
              <a:rPr lang="ko-KR" altLang="en-US" sz="1200" dirty="0">
                <a:latin typeface="+mn-ea"/>
                <a:ea typeface="+mn-ea"/>
              </a:rPr>
              <a:t>등이 있음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21145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1" y="6249646"/>
            <a:ext cx="5266759" cy="134669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20688" y="2915816"/>
            <a:ext cx="4915028" cy="2016224"/>
            <a:chOff x="1834643" y="3938198"/>
            <a:chExt cx="4471461" cy="16671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362" y="3938198"/>
              <a:ext cx="3705742" cy="166710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834643" y="4059764"/>
              <a:ext cx="10294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>
                  <a:solidFill>
                    <a:srgbClr val="0070C0"/>
                  </a:solidFill>
                  <a:latin typeface="+mn-ea"/>
                  <a:ea typeface="+mn-ea"/>
                </a:rPr>
                <a:t>클래스명</a:t>
              </a:r>
              <a:r>
                <a:rPr lang="ko-KR" altLang="en-US" sz="1100" b="1" dirty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>
                  <a:solidFill>
                    <a:srgbClr val="0070C0"/>
                  </a:solidFill>
                  <a:latin typeface="+mn-ea"/>
                  <a:ea typeface="+mn-ea"/>
                </a:rPr>
                <a:t>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44824" y="4347229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  <a:latin typeface="+mn-ea"/>
                  <a:ea typeface="+mn-ea"/>
                </a:rPr>
                <a:t>속성 </a:t>
              </a:r>
              <a:r>
                <a:rPr lang="en-US" altLang="ko-KR" sz="1100" b="1" dirty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56547" y="4648654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  <a:latin typeface="+mn-ea"/>
                  <a:ea typeface="+mn-ea"/>
                </a:rPr>
                <a:t>함수 </a:t>
              </a:r>
              <a:r>
                <a:rPr lang="en-US" altLang="ko-KR" sz="1100" b="1" dirty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48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1156" y="827584"/>
            <a:ext cx="5775688" cy="5715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ko-KR" altLang="en-US" sz="3600" dirty="0" smtClean="0"/>
              <a:t>클래스와 클래스의 관계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0" y="1767513"/>
            <a:ext cx="672147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93" y="5436096"/>
            <a:ext cx="5532438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0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546" y="827584"/>
            <a:ext cx="6664325" cy="24904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80"/>
              </a:lnSpc>
            </a:pPr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>
                <a:latin typeface="+mn-ea"/>
                <a:ea typeface="+mn-ea"/>
              </a:rPr>
              <a:t>클래스 다이어그램 </a:t>
            </a:r>
            <a:r>
              <a:rPr lang="en-US" altLang="ko-KR" sz="1400" dirty="0">
                <a:latin typeface="+mn-ea"/>
                <a:ea typeface="+mn-ea"/>
              </a:rPr>
              <a:t>[Class diagram]</a:t>
            </a:r>
          </a:p>
          <a:p>
            <a:pPr marL="92075" indent="-92075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lang="ko-KR" altLang="en-US" sz="1200" dirty="0">
                <a:latin typeface="+mn-ea"/>
                <a:ea typeface="+mn-ea"/>
              </a:rPr>
              <a:t>접근 제어자 표시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public  + :  </a:t>
            </a:r>
            <a:r>
              <a:rPr lang="ko-KR" altLang="en-US" sz="1200" dirty="0">
                <a:latin typeface="+mn-ea"/>
                <a:ea typeface="+mn-ea"/>
              </a:rPr>
              <a:t>어떤 클래스의 객체에서든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private -  :  </a:t>
            </a:r>
            <a:r>
              <a:rPr lang="ko-KR" altLang="en-US" sz="1200" dirty="0">
                <a:latin typeface="+mn-ea"/>
                <a:ea typeface="+mn-ea"/>
              </a:rPr>
              <a:t>이 클래스에서 생성된 객체들만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protected # :  </a:t>
            </a:r>
            <a:r>
              <a:rPr lang="ko-KR" altLang="en-US" sz="1200" dirty="0">
                <a:latin typeface="+mn-ea"/>
                <a:ea typeface="+mn-ea"/>
              </a:rPr>
              <a:t>동일 패키지에 있거나 상속 관계에 있는 하위 클래스의 객체들만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package ~ : </a:t>
            </a:r>
            <a:r>
              <a:rPr lang="ko-KR" altLang="en-US" sz="1200" dirty="0">
                <a:latin typeface="+mn-ea"/>
                <a:ea typeface="+mn-ea"/>
              </a:rPr>
              <a:t>동일 패키지 내에 있는 클래스의 객체들만 접근 가능</a:t>
            </a:r>
            <a:endParaRPr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=&gt; </a:t>
            </a:r>
            <a:r>
              <a:rPr lang="ko-KR" altLang="en-US" sz="1200" dirty="0">
                <a:latin typeface="+mn-ea"/>
                <a:ea typeface="+mn-ea"/>
              </a:rPr>
              <a:t>다중성 표기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41880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1632" t="36649" r="8791" b="9947"/>
          <a:stretch/>
        </p:blipFill>
        <p:spPr>
          <a:xfrm>
            <a:off x="1988840" y="2987824"/>
            <a:ext cx="2664296" cy="1522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778" t="25123" r="14061" b="3009"/>
          <a:stretch/>
        </p:blipFill>
        <p:spPr>
          <a:xfrm>
            <a:off x="178416" y="4852294"/>
            <a:ext cx="6647239" cy="30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72239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400" b="1" dirty="0">
                <a:latin typeface="+mn-ea"/>
                <a:ea typeface="+mn-ea"/>
              </a:rPr>
              <a:t>**  </a:t>
            </a:r>
            <a:r>
              <a:rPr lang="ko-KR" altLang="en-US" sz="1400" b="1" dirty="0">
                <a:latin typeface="+mn-ea"/>
                <a:ea typeface="+mn-ea"/>
              </a:rPr>
              <a:t>클래스 다이어그램 </a:t>
            </a:r>
            <a:r>
              <a:rPr lang="en-US" altLang="ko-KR" sz="1400" dirty="0">
                <a:latin typeface="+mn-ea"/>
                <a:ea typeface="+mn-ea"/>
              </a:rPr>
              <a:t>[Class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2) </a:t>
            </a:r>
            <a:r>
              <a:rPr kumimoji="0" lang="ko-KR" altLang="en-US" sz="1200" dirty="0">
                <a:latin typeface="+mn-ea"/>
                <a:ea typeface="+mn-ea"/>
              </a:rPr>
              <a:t>클래스 간의 관계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. </a:t>
            </a:r>
            <a:r>
              <a:rPr kumimoji="0" lang="ko-KR" altLang="en-US" sz="1200" dirty="0">
                <a:latin typeface="+mn-ea"/>
                <a:ea typeface="+mn-ea"/>
              </a:rPr>
              <a:t>연관 </a:t>
            </a:r>
            <a:r>
              <a:rPr kumimoji="0" lang="en-US" altLang="ko-KR" sz="1200" dirty="0">
                <a:latin typeface="+mn-ea"/>
                <a:ea typeface="+mn-ea"/>
              </a:rPr>
              <a:t>	- Association : </a:t>
            </a:r>
            <a:r>
              <a:rPr kumimoji="0" lang="ko-KR" altLang="en-US" sz="1200" dirty="0">
                <a:latin typeface="+mn-ea"/>
                <a:ea typeface="+mn-ea"/>
              </a:rPr>
              <a:t>연관</a:t>
            </a:r>
            <a:r>
              <a:rPr kumimoji="0" lang="en-US" altLang="ko-KR" sz="1200" dirty="0">
                <a:latin typeface="+mn-ea"/>
                <a:ea typeface="+mn-ea"/>
              </a:rPr>
              <a:t/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	- Directed Association : </a:t>
            </a:r>
            <a:r>
              <a:rPr kumimoji="0" lang="ko-KR" altLang="en-US" sz="1200" dirty="0">
                <a:latin typeface="+mn-ea"/>
                <a:ea typeface="+mn-ea"/>
              </a:rPr>
              <a:t>직접연관</a:t>
            </a:r>
            <a:br>
              <a:rPr kumimoji="0" lang="ko-KR" altLang="en-US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Generalization : </a:t>
            </a:r>
            <a:r>
              <a:rPr lang="ko-KR" altLang="en-US" sz="1200" dirty="0">
                <a:latin typeface="+mn-ea"/>
                <a:ea typeface="+mn-ea"/>
              </a:rPr>
              <a:t>일반화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Realization : </a:t>
            </a:r>
            <a:r>
              <a:rPr lang="ko-KR" altLang="en-US" sz="1200" dirty="0">
                <a:latin typeface="+mn-ea"/>
                <a:ea typeface="+mn-ea"/>
              </a:rPr>
              <a:t>실제화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 err="1">
                <a:latin typeface="+mn-ea"/>
                <a:ea typeface="+mn-ea"/>
              </a:rPr>
              <a:t>Dependendy</a:t>
            </a:r>
            <a:r>
              <a:rPr lang="en-US" altLang="ko-KR" sz="1200" dirty="0">
                <a:latin typeface="+mn-ea"/>
                <a:ea typeface="+mn-ea"/>
              </a:rPr>
              <a:t> : </a:t>
            </a:r>
            <a:r>
              <a:rPr lang="ko-KR" altLang="en-US" sz="1200" dirty="0">
                <a:latin typeface="+mn-ea"/>
                <a:ea typeface="+mn-ea"/>
              </a:rPr>
              <a:t>의존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집합 </a:t>
            </a:r>
            <a:r>
              <a:rPr lang="en-US" altLang="ko-KR" sz="1200" dirty="0">
                <a:latin typeface="+mn-ea"/>
                <a:ea typeface="+mn-ea"/>
              </a:rPr>
              <a:t>	- Composition : </a:t>
            </a:r>
            <a:r>
              <a:rPr lang="ko-KR" altLang="en-US" sz="1200" dirty="0">
                <a:latin typeface="+mn-ea"/>
                <a:ea typeface="+mn-ea"/>
              </a:rPr>
              <a:t>합성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	- Aggregation : </a:t>
            </a:r>
            <a:r>
              <a:rPr lang="ko-KR" altLang="en-US" sz="1200" dirty="0">
                <a:latin typeface="+mn-ea"/>
                <a:ea typeface="+mn-ea"/>
              </a:rPr>
              <a:t>집약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18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2-1)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 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indent="-268288">
              <a:lnSpc>
                <a:spcPts val="18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=&gt;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연관 </a:t>
            </a:r>
            <a:r>
              <a:rPr kumimoji="0" lang="en-US" altLang="ko-KR" sz="1200" dirty="0">
                <a:latin typeface="+mn-ea"/>
                <a:ea typeface="+mn-ea"/>
              </a:rPr>
              <a:t>Association 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연관 관계는 두 개체가 상대에게 명령을 내릴 수 있는 관계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실선으로 표시함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프로그램의 구조를 취약하게 만들어 버그가 발생할 확률이 높아지므로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ko-KR" altLang="en-US" sz="1200" dirty="0">
                <a:latin typeface="+mn-ea"/>
                <a:ea typeface="+mn-ea"/>
              </a:rPr>
              <a:t>연관 관계는 가급적 피하고 직접 연관 관계로 변형 </a:t>
            </a:r>
            <a:r>
              <a:rPr lang="ko-KR" altLang="en-US" sz="1200" dirty="0" err="1">
                <a:latin typeface="+mn-ea"/>
                <a:ea typeface="+mn-ea"/>
              </a:rPr>
              <a:t>하는것이</a:t>
            </a:r>
            <a:r>
              <a:rPr lang="ko-KR" altLang="en-US" sz="1200" dirty="0">
                <a:latin typeface="+mn-ea"/>
                <a:ea typeface="+mn-ea"/>
              </a:rPr>
              <a:t> 좋음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예 </a:t>
            </a:r>
            <a:r>
              <a:rPr lang="ko-KR" altLang="en-US" sz="1200" dirty="0" err="1">
                <a:latin typeface="+mn-ea"/>
                <a:ea typeface="+mn-ea"/>
              </a:rPr>
              <a:t>를들면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ko-KR" altLang="en-US" sz="1200" dirty="0">
                <a:latin typeface="+mn-ea"/>
                <a:ea typeface="+mn-ea"/>
              </a:rPr>
              <a:t>의사는 진단을 할 때 환자가 복용하는 약이 있는지 약사에게 확인해야  하고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ko-KR" altLang="en-US" sz="1200" dirty="0">
                <a:latin typeface="+mn-ea"/>
                <a:ea typeface="+mn-ea"/>
              </a:rPr>
              <a:t>약사는 </a:t>
            </a:r>
            <a:r>
              <a:rPr lang="ko-KR" altLang="en-US" sz="1200" dirty="0" err="1">
                <a:latin typeface="+mn-ea"/>
                <a:ea typeface="+mn-ea"/>
              </a:rPr>
              <a:t>조재할</a:t>
            </a:r>
            <a:r>
              <a:rPr lang="ko-KR" altLang="en-US" sz="1200" dirty="0">
                <a:latin typeface="+mn-ea"/>
                <a:ea typeface="+mn-ea"/>
              </a:rPr>
              <a:t> 때 의사의 진단을 확인해야 할 때 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ko-KR" altLang="en-US" sz="1200" dirty="0">
                <a:latin typeface="+mn-ea"/>
                <a:ea typeface="+mn-ea"/>
              </a:rPr>
              <a:t>의사와 약사는 환자 치료에 연관 관계가 있음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     </a:t>
            </a:r>
          </a:p>
          <a:p>
            <a:pPr marL="268288" indent="-268288">
              <a:lnSpc>
                <a:spcPts val="1800"/>
              </a:lnSpc>
              <a:buFont typeface="Symbol" panose="05050102010706020507" pitchFamily="18" charset="2"/>
              <a:buChar char="Þ"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1800"/>
              </a:lnSpc>
            </a:pP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kumimoji="0" lang="ko-KR" altLang="en-US" sz="1200" dirty="0">
                <a:latin typeface="+mn-ea"/>
                <a:ea typeface="+mn-ea"/>
              </a:rPr>
              <a:t>직접연관 </a:t>
            </a:r>
            <a:r>
              <a:rPr kumimoji="0" lang="en-US" altLang="ko-KR" sz="1200" dirty="0">
                <a:latin typeface="+mn-ea"/>
                <a:ea typeface="+mn-ea"/>
              </a:rPr>
              <a:t> Directed Association </a:t>
            </a:r>
            <a:br>
              <a:rPr kumimoji="0" lang="en-US" altLang="ko-KR" sz="1200" dirty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명령 개체와 피 명령 개체 사이의 관계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실선과 화살표로 표시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>
                <a:latin typeface="+mn-ea"/>
                <a:ea typeface="+mn-ea"/>
              </a:rPr>
              <a:t>*** </a:t>
            </a:r>
            <a:r>
              <a:rPr kumimoji="0" lang="ko-KR" altLang="en-US" sz="2000" b="1" dirty="0">
                <a:latin typeface="+mn-ea"/>
                <a:ea typeface="+mn-ea"/>
              </a:rPr>
              <a:t>구조 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16" y="1043608"/>
            <a:ext cx="2749751" cy="24105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80" y="7592679"/>
            <a:ext cx="4953000" cy="1362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111" y="5868144"/>
            <a:ext cx="4467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6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</TotalTime>
  <Words>406</Words>
  <Application>Microsoft Office PowerPoint</Application>
  <PresentationFormat>화면 슬라이드 쇼(4:3)</PresentationFormat>
  <Paragraphs>238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HY엽서L</vt:lpstr>
      <vt:lpstr>굴림</vt:lpstr>
      <vt:lpstr>Arial</vt:lpstr>
      <vt:lpstr>Comic Sans MS</vt:lpstr>
      <vt:lpstr>Symbol</vt:lpstr>
      <vt:lpstr>Times New Roman</vt:lpstr>
      <vt:lpstr>맑은 고딕</vt:lpstr>
      <vt:lpstr>Office 테마</vt:lpstr>
      <vt:lpstr>Visio</vt:lpstr>
      <vt:lpstr>PowerPoint 프레젠테이션</vt:lpstr>
      <vt:lpstr>PowerPoint 프레젠테이션</vt:lpstr>
      <vt:lpstr>PowerPoint 프레젠테이션</vt:lpstr>
      <vt:lpstr>OMG [ Object Management Group ]</vt:lpstr>
      <vt:lpstr>PowerPoint 프레젠테이션</vt:lpstr>
      <vt:lpstr>PowerPoint 프레젠테이션</vt:lpstr>
      <vt:lpstr>클래스와 클래스의 관계</vt:lpstr>
      <vt:lpstr>PowerPoint 프레젠테이션</vt:lpstr>
      <vt:lpstr>PowerPoint 프레젠테이션</vt:lpstr>
      <vt:lpstr>PowerPoint 프레젠테이션</vt:lpstr>
      <vt:lpstr>PowerPoint 프레젠테이션</vt:lpstr>
      <vt:lpstr>** 예제 **</vt:lpstr>
      <vt:lpstr>** DeskLamp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375</cp:revision>
  <dcterms:created xsi:type="dcterms:W3CDTF">2015-09-30T00:35:45Z</dcterms:created>
  <dcterms:modified xsi:type="dcterms:W3CDTF">2023-11-20T01:47:16Z</dcterms:modified>
</cp:coreProperties>
</file>